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0" y="457200"/>
                </a:moveTo>
                <a:lnTo>
                  <a:pt x="9144000" y="457200"/>
                </a:lnTo>
                <a:lnTo>
                  <a:pt x="9144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334759"/>
            <a:ext cx="9144000" cy="66040"/>
          </a:xfrm>
          <a:custGeom>
            <a:avLst/>
            <a:gdLst/>
            <a:ahLst/>
            <a:cxnLst/>
            <a:rect l="l" t="t" r="r" b="b"/>
            <a:pathLst>
              <a:path w="9144000" h="66039">
                <a:moveTo>
                  <a:pt x="0" y="66039"/>
                </a:moveTo>
                <a:lnTo>
                  <a:pt x="9144000" y="66039"/>
                </a:lnTo>
                <a:lnTo>
                  <a:pt x="9144000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9157" y="886142"/>
            <a:ext cx="738568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0" y="457200"/>
                </a:moveTo>
                <a:lnTo>
                  <a:pt x="9144000" y="457200"/>
                </a:lnTo>
                <a:lnTo>
                  <a:pt x="9144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334759"/>
            <a:ext cx="9144000" cy="66040"/>
          </a:xfrm>
          <a:custGeom>
            <a:avLst/>
            <a:gdLst/>
            <a:ahLst/>
            <a:cxnLst/>
            <a:rect l="l" t="t" r="r" b="b"/>
            <a:pathLst>
              <a:path w="9144000" h="66039">
                <a:moveTo>
                  <a:pt x="0" y="66039"/>
                </a:moveTo>
                <a:lnTo>
                  <a:pt x="9144000" y="66039"/>
                </a:lnTo>
                <a:lnTo>
                  <a:pt x="9144000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10869" y="1431289"/>
            <a:ext cx="7907020" cy="383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0" y="457200"/>
                </a:moveTo>
                <a:lnTo>
                  <a:pt x="9144000" y="457200"/>
                </a:lnTo>
                <a:lnTo>
                  <a:pt x="9144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334759"/>
            <a:ext cx="9144000" cy="66040"/>
          </a:xfrm>
          <a:custGeom>
            <a:avLst/>
            <a:gdLst/>
            <a:ahLst/>
            <a:cxnLst/>
            <a:rect l="l" t="t" r="r" b="b"/>
            <a:pathLst>
              <a:path w="9144000" h="66039">
                <a:moveTo>
                  <a:pt x="0" y="66039"/>
                </a:moveTo>
                <a:lnTo>
                  <a:pt x="9144000" y="66039"/>
                </a:lnTo>
                <a:lnTo>
                  <a:pt x="9144000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0729" y="915098"/>
            <a:ext cx="762254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622" y="1874520"/>
            <a:ext cx="7564755" cy="2164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156575" y="6575742"/>
            <a:ext cx="187959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uzluca.info/dersler.html)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" y="6400800"/>
            <a:ext cx="9141460" cy="457200"/>
          </a:xfrm>
          <a:custGeom>
            <a:avLst/>
            <a:gdLst/>
            <a:ahLst/>
            <a:cxnLst/>
            <a:rect l="l" t="t" r="r" b="b"/>
            <a:pathLst>
              <a:path w="9141460" h="457200">
                <a:moveTo>
                  <a:pt x="0" y="457200"/>
                </a:moveTo>
                <a:lnTo>
                  <a:pt x="9141460" y="457200"/>
                </a:lnTo>
                <a:lnTo>
                  <a:pt x="914146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334759"/>
            <a:ext cx="9141460" cy="63500"/>
          </a:xfrm>
          <a:custGeom>
            <a:avLst/>
            <a:gdLst/>
            <a:ahLst/>
            <a:cxnLst/>
            <a:rect l="l" t="t" r="r" b="b"/>
            <a:pathLst>
              <a:path w="9141460" h="63500">
                <a:moveTo>
                  <a:pt x="0" y="63499"/>
                </a:moveTo>
                <a:lnTo>
                  <a:pt x="9141460" y="63499"/>
                </a:lnTo>
                <a:lnTo>
                  <a:pt x="9141460" y="0"/>
                </a:lnTo>
                <a:lnTo>
                  <a:pt x="0" y="0"/>
                </a:lnTo>
                <a:lnTo>
                  <a:pt x="0" y="63499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8050" y="4344670"/>
            <a:ext cx="7406640" cy="0"/>
          </a:xfrm>
          <a:custGeom>
            <a:avLst/>
            <a:gdLst/>
            <a:ahLst/>
            <a:cxnLst/>
            <a:rect l="l" t="t" r="r" b="b"/>
            <a:pathLst>
              <a:path w="7406640" h="0">
                <a:moveTo>
                  <a:pt x="0" y="0"/>
                </a:moveTo>
                <a:lnTo>
                  <a:pt x="740664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0752" y="3076257"/>
            <a:ext cx="7458709" cy="116522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604520" marR="5080" indent="-592455">
              <a:lnSpc>
                <a:spcPts val="4120"/>
              </a:lnSpc>
              <a:spcBef>
                <a:spcPts val="844"/>
              </a:spcBef>
            </a:pPr>
            <a:r>
              <a:rPr dirty="0" sz="4050" spc="-35" b="0">
                <a:solidFill>
                  <a:srgbClr val="124262"/>
                </a:solidFill>
                <a:latin typeface="Calibri Light"/>
                <a:cs typeface="Calibri Light"/>
              </a:rPr>
              <a:t>YMT </a:t>
            </a:r>
            <a:r>
              <a:rPr dirty="0" sz="4050" spc="-65" b="0">
                <a:solidFill>
                  <a:srgbClr val="124262"/>
                </a:solidFill>
                <a:latin typeface="Calibri Light"/>
                <a:cs typeface="Calibri Light"/>
              </a:rPr>
              <a:t>312-Yazılım </a:t>
            </a:r>
            <a:r>
              <a:rPr dirty="0" sz="4050" spc="-85" b="0">
                <a:solidFill>
                  <a:srgbClr val="124262"/>
                </a:solidFill>
                <a:latin typeface="Calibri Light"/>
                <a:cs typeface="Calibri Light"/>
              </a:rPr>
              <a:t>Tasarım </a:t>
            </a:r>
            <a:r>
              <a:rPr dirty="0" sz="4050" spc="-125" b="0">
                <a:solidFill>
                  <a:srgbClr val="124262"/>
                </a:solidFill>
                <a:latin typeface="Calibri Light"/>
                <a:cs typeface="Calibri Light"/>
              </a:rPr>
              <a:t>Ve</a:t>
            </a:r>
            <a:r>
              <a:rPr dirty="0" sz="4050" spc="-370" b="0">
                <a:solidFill>
                  <a:srgbClr val="124262"/>
                </a:solidFill>
                <a:latin typeface="Calibri Light"/>
                <a:cs typeface="Calibri Light"/>
              </a:rPr>
              <a:t> </a:t>
            </a:r>
            <a:r>
              <a:rPr dirty="0" sz="4050" spc="-40" b="0">
                <a:solidFill>
                  <a:srgbClr val="124262"/>
                </a:solidFill>
                <a:latin typeface="Calibri Light"/>
                <a:cs typeface="Calibri Light"/>
              </a:rPr>
              <a:t>Mimarisi  </a:t>
            </a:r>
            <a:r>
              <a:rPr dirty="0" sz="4050" spc="-40" b="0">
                <a:solidFill>
                  <a:srgbClr val="2583C5"/>
                </a:solidFill>
                <a:latin typeface="Calibri Light"/>
                <a:cs typeface="Calibri Light"/>
              </a:rPr>
              <a:t>Planlama </a:t>
            </a:r>
            <a:r>
              <a:rPr dirty="0" sz="4050" spc="-45" b="0">
                <a:solidFill>
                  <a:srgbClr val="2583C5"/>
                </a:solidFill>
                <a:latin typeface="Calibri Light"/>
                <a:cs typeface="Calibri Light"/>
              </a:rPr>
              <a:t>ve </a:t>
            </a:r>
            <a:r>
              <a:rPr dirty="0" sz="4050" spc="-55" b="0">
                <a:solidFill>
                  <a:srgbClr val="2583C5"/>
                </a:solidFill>
                <a:latin typeface="Calibri Light"/>
                <a:cs typeface="Calibri Light"/>
              </a:rPr>
              <a:t>Sistem</a:t>
            </a:r>
            <a:r>
              <a:rPr dirty="0" sz="4050" spc="-295" b="0">
                <a:solidFill>
                  <a:srgbClr val="2583C5"/>
                </a:solidFill>
                <a:latin typeface="Calibri Light"/>
                <a:cs typeface="Calibri Light"/>
              </a:rPr>
              <a:t> </a:t>
            </a:r>
            <a:r>
              <a:rPr dirty="0" sz="4050" spc="-55" b="0">
                <a:solidFill>
                  <a:srgbClr val="2583C5"/>
                </a:solidFill>
                <a:latin typeface="Calibri Light"/>
                <a:cs typeface="Calibri Light"/>
              </a:rPr>
              <a:t>Çözümleme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8240" y="4152900"/>
            <a:ext cx="1455420" cy="140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1396" y="4637404"/>
            <a:ext cx="70116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29803" y="4549902"/>
            <a:ext cx="204724" cy="168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99235" y="274320"/>
            <a:ext cx="6867525" cy="285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43419" y="4874435"/>
            <a:ext cx="3589485" cy="186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95340" y="4787900"/>
            <a:ext cx="937260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19654" y="4826253"/>
            <a:ext cx="437388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F</a:t>
            </a:r>
            <a:r>
              <a:rPr dirty="0" sz="1350" spc="-12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ı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r</a:t>
            </a:r>
            <a:r>
              <a:rPr dirty="0" sz="1350" spc="-12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a</a:t>
            </a:r>
            <a:r>
              <a:rPr dirty="0" sz="1350" spc="-12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t</a:t>
            </a:r>
            <a:r>
              <a:rPr dirty="0" sz="1350" spc="7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Ü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n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v</a:t>
            </a:r>
            <a:r>
              <a:rPr dirty="0" sz="1350" spc="-12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e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r</a:t>
            </a:r>
            <a:r>
              <a:rPr dirty="0" sz="1350" spc="-12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s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-12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t</a:t>
            </a:r>
            <a:r>
              <a:rPr dirty="0" sz="1350" spc="-12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e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s</a:t>
            </a:r>
            <a:r>
              <a:rPr dirty="0" sz="1350" spc="-12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3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12171B"/>
                </a:solidFill>
                <a:latin typeface="Calibri"/>
                <a:cs typeface="Calibri"/>
              </a:rPr>
              <a:t>Ya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z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ı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l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ı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m</a:t>
            </a:r>
            <a:r>
              <a:rPr dirty="0" sz="1350" spc="1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M</a:t>
            </a:r>
            <a:r>
              <a:rPr dirty="0" sz="1350" spc="-11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ü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h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e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n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d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s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l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-12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ğ</a:t>
            </a:r>
            <a:r>
              <a:rPr dirty="0" sz="1350" spc="-11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i</a:t>
            </a:r>
            <a:r>
              <a:rPr dirty="0" sz="1350" spc="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B</a:t>
            </a:r>
            <a:r>
              <a:rPr dirty="0" sz="1350" spc="-11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ö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2171B"/>
                </a:solidFill>
                <a:latin typeface="Calibri"/>
                <a:cs typeface="Calibri"/>
              </a:rPr>
              <a:t>l</a:t>
            </a:r>
            <a:r>
              <a:rPr dirty="0" sz="1350" spc="-100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ü</a:t>
            </a:r>
            <a:r>
              <a:rPr dirty="0" sz="1350" spc="-105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m</a:t>
            </a:r>
            <a:r>
              <a:rPr dirty="0" sz="1350" spc="-114">
                <a:solidFill>
                  <a:srgbClr val="12171B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12171B"/>
                </a:solidFill>
                <a:latin typeface="Calibri"/>
                <a:cs typeface="Calibri"/>
              </a:rPr>
              <a:t>ü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17534" y="6568757"/>
            <a:ext cx="1282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ts val="1160"/>
              </a:lnSpc>
            </a:pPr>
            <a:fld id="{81D60167-4931-47E6-BA6A-407CBD079E47}" type="slidenum">
              <a:rPr dirty="0" sz="1050" spc="5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0"/>
              <a:t>Yazılım</a:t>
            </a:r>
            <a:r>
              <a:rPr dirty="0" spc="-65"/>
              <a:t> </a:t>
            </a:r>
            <a:r>
              <a:rPr dirty="0" spc="-8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780177"/>
            <a:ext cx="7371080" cy="381444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65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ts val="2050"/>
              </a:lnSpc>
              <a:spcBef>
                <a:spcPts val="2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15">
                <a:latin typeface="Calibri"/>
                <a:cs typeface="Calibri"/>
              </a:rPr>
              <a:t>Yazılımı </a:t>
            </a:r>
            <a:r>
              <a:rPr dirty="0" sz="1800" spc="-5">
                <a:latin typeface="Calibri"/>
                <a:cs typeface="Calibri"/>
              </a:rPr>
              <a:t>doğrulama </a:t>
            </a:r>
            <a:r>
              <a:rPr dirty="0" sz="1800" spc="-10">
                <a:latin typeface="Calibri"/>
                <a:cs typeface="Calibri"/>
              </a:rPr>
              <a:t>ve </a:t>
            </a:r>
            <a:r>
              <a:rPr dirty="0" sz="1800" spc="-5">
                <a:latin typeface="Calibri"/>
                <a:cs typeface="Calibri"/>
              </a:rPr>
              <a:t>geçerleme işlemlerinde </a:t>
            </a:r>
            <a:r>
              <a:rPr dirty="0" sz="1800" spc="-25">
                <a:latin typeface="Calibri"/>
                <a:cs typeface="Calibri"/>
              </a:rPr>
              <a:t>kullanılır. </a:t>
            </a:r>
            <a:r>
              <a:rPr dirty="0" sz="1800" spc="-50">
                <a:latin typeface="Calibri"/>
                <a:cs typeface="Calibri"/>
              </a:rPr>
              <a:t>Test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verisi</a:t>
            </a:r>
            <a:endParaRPr sz="1800">
              <a:latin typeface="Calibri"/>
              <a:cs typeface="Calibri"/>
            </a:endParaRPr>
          </a:p>
          <a:p>
            <a:pPr marL="570865">
              <a:lnSpc>
                <a:spcPts val="2050"/>
              </a:lnSpc>
            </a:pPr>
            <a:r>
              <a:rPr dirty="0" sz="1800" spc="-20">
                <a:latin typeface="Calibri"/>
                <a:cs typeface="Calibri"/>
              </a:rPr>
              <a:t>üreticiler, </a:t>
            </a:r>
            <a:r>
              <a:rPr dirty="0" sz="1800" spc="-10">
                <a:latin typeface="Calibri"/>
                <a:cs typeface="Calibri"/>
              </a:rPr>
              <a:t>otomatik </a:t>
            </a:r>
            <a:r>
              <a:rPr dirty="0" sz="1800" spc="-15">
                <a:latin typeface="Calibri"/>
                <a:cs typeface="Calibri"/>
              </a:rPr>
              <a:t>test </a:t>
            </a:r>
            <a:r>
              <a:rPr dirty="0" sz="1800" spc="-10">
                <a:latin typeface="Calibri"/>
                <a:cs typeface="Calibri"/>
              </a:rPr>
              <a:t>yordamları,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819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Prototipleme 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ve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simülasyon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marR="106680" indent="-215900">
              <a:lnSpc>
                <a:spcPts val="1939"/>
              </a:lnSpc>
              <a:spcBef>
                <a:spcPts val="509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5">
                <a:latin typeface="Calibri"/>
                <a:cs typeface="Calibri"/>
              </a:rPr>
              <a:t>Geliştirmenin </a:t>
            </a:r>
            <a:r>
              <a:rPr dirty="0" sz="1800" spc="-15">
                <a:latin typeface="Calibri"/>
                <a:cs typeface="Calibri"/>
              </a:rPr>
              <a:t>erken </a:t>
            </a:r>
            <a:r>
              <a:rPr dirty="0" sz="1800" spc="-5">
                <a:latin typeface="Calibri"/>
                <a:cs typeface="Calibri"/>
              </a:rPr>
              <a:t>aşamalarında kullanıcıya, </a:t>
            </a:r>
            <a:r>
              <a:rPr dirty="0" sz="1800" spc="-10">
                <a:latin typeface="Calibri"/>
                <a:cs typeface="Calibri"/>
              </a:rPr>
              <a:t>sonuç ürünün </a:t>
            </a:r>
            <a:r>
              <a:rPr dirty="0" sz="1800" spc="-5">
                <a:latin typeface="Calibri"/>
                <a:cs typeface="Calibri"/>
              </a:rPr>
              <a:t>çalışması </a:t>
            </a:r>
            <a:r>
              <a:rPr dirty="0" sz="1800">
                <a:latin typeface="Calibri"/>
                <a:cs typeface="Calibri"/>
              </a:rPr>
              <a:t>ile  </a:t>
            </a:r>
            <a:r>
              <a:rPr dirty="0" sz="1800" spc="-5">
                <a:latin typeface="Calibri"/>
                <a:cs typeface="Calibri"/>
              </a:rPr>
              <a:t>ilgili fikir </a:t>
            </a:r>
            <a:r>
              <a:rPr dirty="0" sz="1800" spc="-10">
                <a:latin typeface="Calibri"/>
                <a:cs typeface="Calibri"/>
              </a:rPr>
              <a:t>veren ve yönlendiren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araçlar.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79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Bakım</a:t>
            </a:r>
            <a:r>
              <a:rPr dirty="0" sz="24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marR="5080" indent="-215900">
              <a:lnSpc>
                <a:spcPts val="1939"/>
              </a:lnSpc>
              <a:spcBef>
                <a:spcPts val="509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15">
                <a:latin typeface="Calibri"/>
                <a:cs typeface="Calibri"/>
              </a:rPr>
              <a:t>Programın </a:t>
            </a:r>
            <a:r>
              <a:rPr dirty="0" sz="1800" spc="-5">
                <a:latin typeface="Calibri"/>
                <a:cs typeface="Calibri"/>
              </a:rPr>
              <a:t>bakımını </a:t>
            </a:r>
            <a:r>
              <a:rPr dirty="0" sz="1800" spc="-15">
                <a:latin typeface="Calibri"/>
                <a:cs typeface="Calibri"/>
              </a:rPr>
              <a:t>kolaylaştıran, </a:t>
            </a:r>
            <a:r>
              <a:rPr dirty="0" sz="1800" spc="-5">
                <a:latin typeface="Calibri"/>
                <a:cs typeface="Calibri"/>
              </a:rPr>
              <a:t>bir </a:t>
            </a:r>
            <a:r>
              <a:rPr dirty="0" sz="1800" spc="-15">
                <a:latin typeface="Calibri"/>
                <a:cs typeface="Calibri"/>
              </a:rPr>
              <a:t>kaynak koddan </a:t>
            </a:r>
            <a:r>
              <a:rPr dirty="0" sz="1800" spc="-20">
                <a:latin typeface="Calibri"/>
                <a:cs typeface="Calibri"/>
              </a:rPr>
              <a:t>program </a:t>
            </a:r>
            <a:r>
              <a:rPr dirty="0" sz="1800" spc="-5">
                <a:latin typeface="Calibri"/>
                <a:cs typeface="Calibri"/>
              </a:rPr>
              <a:t>şemalarının  üretilmesini, veri </a:t>
            </a:r>
            <a:r>
              <a:rPr dirty="0" sz="1800" spc="-10">
                <a:latin typeface="Calibri"/>
                <a:cs typeface="Calibri"/>
              </a:rPr>
              <a:t>yapısının </a:t>
            </a:r>
            <a:r>
              <a:rPr dirty="0" sz="1800" spc="-20">
                <a:latin typeface="Calibri"/>
                <a:cs typeface="Calibri"/>
              </a:rPr>
              <a:t>ortaya </a:t>
            </a:r>
            <a:r>
              <a:rPr dirty="0" sz="1800" spc="-5">
                <a:latin typeface="Calibri"/>
                <a:cs typeface="Calibri"/>
              </a:rPr>
              <a:t>çıkarılmasını </a:t>
            </a:r>
            <a:r>
              <a:rPr dirty="0" sz="1800" spc="-15">
                <a:latin typeface="Calibri"/>
                <a:cs typeface="Calibri"/>
              </a:rPr>
              <a:t>sağlayan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araçlar.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81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Destek</a:t>
            </a:r>
            <a:r>
              <a:rPr dirty="0" sz="24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5">
                <a:latin typeface="Calibri"/>
                <a:cs typeface="Calibri"/>
              </a:rPr>
              <a:t>İşletim sistemleri, </a:t>
            </a:r>
            <a:r>
              <a:rPr dirty="0" sz="1800">
                <a:latin typeface="Calibri"/>
                <a:cs typeface="Calibri"/>
              </a:rPr>
              <a:t>ağ </a:t>
            </a:r>
            <a:r>
              <a:rPr dirty="0" sz="1800" spc="-5">
                <a:latin typeface="Calibri"/>
                <a:cs typeface="Calibri"/>
              </a:rPr>
              <a:t>yazılımları, e-posta </a:t>
            </a:r>
            <a:r>
              <a:rPr dirty="0" sz="1800" spc="-10">
                <a:latin typeface="Calibri"/>
                <a:cs typeface="Calibri"/>
              </a:rPr>
              <a:t>ve ortam yönetim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araçları.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80"/>
              <a:t>Proje</a:t>
            </a:r>
            <a:r>
              <a:rPr dirty="0" spc="-130"/>
              <a:t> </a:t>
            </a:r>
            <a:r>
              <a:rPr dirty="0" spc="-65"/>
              <a:t>Maliyetleri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161530" cy="291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Maliyet kestirimi; </a:t>
            </a:r>
            <a:r>
              <a:rPr dirty="0" sz="2000">
                <a:latin typeface="Calibri"/>
                <a:cs typeface="Calibri"/>
              </a:rPr>
              <a:t>bir bilgi </a:t>
            </a:r>
            <a:r>
              <a:rPr dirty="0" sz="2000" spc="-10">
                <a:latin typeface="Calibri"/>
                <a:cs typeface="Calibri"/>
              </a:rPr>
              <a:t>sistemi </a:t>
            </a:r>
            <a:r>
              <a:rPr dirty="0" sz="2000" spc="-25">
                <a:latin typeface="Calibri"/>
                <a:cs typeface="Calibri"/>
              </a:rPr>
              <a:t>ya </a:t>
            </a:r>
            <a:r>
              <a:rPr dirty="0" sz="2000">
                <a:latin typeface="Calibri"/>
                <a:cs typeface="Calibri"/>
              </a:rPr>
              <a:t>da </a:t>
            </a:r>
            <a:r>
              <a:rPr dirty="0" sz="2000" spc="-10">
                <a:latin typeface="Calibri"/>
                <a:cs typeface="Calibri"/>
              </a:rPr>
              <a:t>yazılım </a:t>
            </a:r>
            <a:r>
              <a:rPr dirty="0" sz="2000" spc="-5">
                <a:latin typeface="Calibri"/>
                <a:cs typeface="Calibri"/>
              </a:rPr>
              <a:t>için </a:t>
            </a:r>
            <a:r>
              <a:rPr dirty="0" sz="2000" spc="-10">
                <a:latin typeface="Calibri"/>
                <a:cs typeface="Calibri"/>
              </a:rPr>
              <a:t>gerekebilecek </a:t>
            </a:r>
            <a:r>
              <a:rPr dirty="0" sz="2000">
                <a:latin typeface="Calibri"/>
                <a:cs typeface="Calibri"/>
              </a:rPr>
              <a:t>iş  gücü </a:t>
            </a:r>
            <a:r>
              <a:rPr dirty="0" sz="2000" spc="-15">
                <a:latin typeface="Calibri"/>
                <a:cs typeface="Calibri"/>
              </a:rPr>
              <a:t>ve </a:t>
            </a:r>
            <a:r>
              <a:rPr dirty="0" sz="2000" spc="-10">
                <a:latin typeface="Calibri"/>
                <a:cs typeface="Calibri"/>
              </a:rPr>
              <a:t>zaman </a:t>
            </a:r>
            <a:r>
              <a:rPr dirty="0" sz="2000" spc="-5">
                <a:latin typeface="Calibri"/>
                <a:cs typeface="Calibri"/>
              </a:rPr>
              <a:t>maliyetlerinin üretimden </a:t>
            </a:r>
            <a:r>
              <a:rPr dirty="0" sz="2000">
                <a:latin typeface="Calibri"/>
                <a:cs typeface="Calibri"/>
              </a:rPr>
              <a:t>önce belirlenebilmesi </a:t>
            </a:r>
            <a:r>
              <a:rPr dirty="0" sz="2000" spc="-5">
                <a:latin typeface="Calibri"/>
                <a:cs typeface="Calibri"/>
              </a:rPr>
              <a:t>için  </a:t>
            </a:r>
            <a:r>
              <a:rPr dirty="0" sz="2000" spc="-10">
                <a:latin typeface="Calibri"/>
                <a:cs typeface="Calibri"/>
              </a:rPr>
              <a:t>yapılan </a:t>
            </a:r>
            <a:r>
              <a:rPr dirty="0" sz="2000" spc="-20">
                <a:latin typeface="Calibri"/>
                <a:cs typeface="Calibri"/>
              </a:rPr>
              <a:t>işlemlerdir.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84480" indent="-27178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84480" algn="l"/>
              </a:tabLst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Kullanılan</a:t>
            </a: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00000"/>
                </a:solidFill>
                <a:latin typeface="Calibri"/>
                <a:cs typeface="Calibri"/>
              </a:rPr>
              <a:t>Unsurlar</a:t>
            </a:r>
            <a:endParaRPr sz="20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5">
                <a:latin typeface="Calibri"/>
                <a:cs typeface="Calibri"/>
              </a:rPr>
              <a:t>Geçmiş </a:t>
            </a:r>
            <a:r>
              <a:rPr dirty="0" sz="1600" spc="-10">
                <a:latin typeface="Calibri"/>
                <a:cs typeface="Calibri"/>
              </a:rPr>
              <a:t>projelere ilişkin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bilgiler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latin typeface="Calibri"/>
                <a:cs typeface="Calibri"/>
              </a:rPr>
              <a:t>Proje ekibinin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deneyimleri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>
                <a:latin typeface="Calibri"/>
                <a:cs typeface="Calibri"/>
              </a:rPr>
              <a:t>İzlenen </a:t>
            </a:r>
            <a:r>
              <a:rPr dirty="0" sz="1600" spc="-10">
                <a:latin typeface="Calibri"/>
                <a:cs typeface="Calibri"/>
              </a:rPr>
              <a:t>geliştirme</a:t>
            </a:r>
            <a:r>
              <a:rPr dirty="0" sz="1600" spc="-5">
                <a:latin typeface="Calibri"/>
                <a:cs typeface="Calibri"/>
              </a:rPr>
              <a:t> modeli</a:t>
            </a:r>
            <a:endParaRPr sz="16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  <a:spcBef>
                <a:spcPts val="440"/>
              </a:spcBef>
            </a:pPr>
            <a:r>
              <a:rPr dirty="0" sz="2000" spc="-5">
                <a:latin typeface="Calibri"/>
                <a:cs typeface="Calibri"/>
              </a:rPr>
              <a:t>birden </a:t>
            </a:r>
            <a:r>
              <a:rPr dirty="0" sz="2000" spc="-10">
                <a:latin typeface="Calibri"/>
                <a:cs typeface="Calibri"/>
              </a:rPr>
              <a:t>çok </a:t>
            </a:r>
            <a:r>
              <a:rPr dirty="0" sz="2000" spc="-30">
                <a:latin typeface="Calibri"/>
                <a:cs typeface="Calibri"/>
              </a:rPr>
              <a:t>kez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uygulanabilir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1125" y="2878487"/>
            <a:ext cx="2476500" cy="2439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80"/>
              <a:t>Proje</a:t>
            </a:r>
            <a:r>
              <a:rPr dirty="0" spc="-130"/>
              <a:t> </a:t>
            </a:r>
            <a:r>
              <a:rPr dirty="0" spc="-65"/>
              <a:t>Maliyetleri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605905" cy="2411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Maliyet yönetimi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sayesinde;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5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Gecikmeler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önlenir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 geliştirme süreci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kolaylaştırılır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Daha </a:t>
            </a:r>
            <a:r>
              <a:rPr dirty="0" sz="1800">
                <a:latin typeface="Arial"/>
                <a:cs typeface="Arial"/>
              </a:rPr>
              <a:t>etkin </a:t>
            </a:r>
            <a:r>
              <a:rPr dirty="0" sz="1800" spc="-10">
                <a:latin typeface="Arial"/>
                <a:cs typeface="Arial"/>
              </a:rPr>
              <a:t>kaynak </a:t>
            </a:r>
            <a:r>
              <a:rPr dirty="0" sz="1800" spc="-5">
                <a:latin typeface="Arial"/>
                <a:cs typeface="Arial"/>
              </a:rPr>
              <a:t>kullanımı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sağlanır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İş </a:t>
            </a:r>
            <a:r>
              <a:rPr dirty="0" sz="1800" spc="-5">
                <a:latin typeface="Arial"/>
                <a:cs typeface="Arial"/>
              </a:rPr>
              <a:t>zaman planı </a:t>
            </a:r>
            <a:r>
              <a:rPr dirty="0" sz="1800">
                <a:latin typeface="Arial"/>
                <a:cs typeface="Arial"/>
              </a:rPr>
              <a:t>etkin </a:t>
            </a:r>
            <a:r>
              <a:rPr dirty="0" sz="1800" spc="-5">
                <a:latin typeface="Arial"/>
                <a:cs typeface="Arial"/>
              </a:rPr>
              <a:t>olarak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gerçekleştirilir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39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Ürün sağlıklı olarak</a:t>
            </a:r>
            <a:r>
              <a:rPr dirty="0" sz="1800" spc="-10">
                <a:latin typeface="Arial"/>
                <a:cs typeface="Arial"/>
              </a:rPr>
              <a:t> fiyatlandırılır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Ürün </a:t>
            </a:r>
            <a:r>
              <a:rPr dirty="0" sz="1800" spc="-10">
                <a:latin typeface="Arial"/>
                <a:cs typeface="Arial"/>
              </a:rPr>
              <a:t>zamanında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hedeflenen bütçe </a:t>
            </a:r>
            <a:r>
              <a:rPr dirty="0" sz="1800" spc="-10">
                <a:latin typeface="Arial"/>
                <a:cs typeface="Arial"/>
              </a:rPr>
              <a:t>sınırları </a:t>
            </a:r>
            <a:r>
              <a:rPr dirty="0" sz="1800" spc="-5">
                <a:latin typeface="Arial"/>
                <a:cs typeface="Arial"/>
              </a:rPr>
              <a:t>içerisinde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bitirilir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9579" y="4056379"/>
            <a:ext cx="36576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0"/>
              <a:t>Gözlemlenebilecek</a:t>
            </a:r>
            <a:r>
              <a:rPr dirty="0" spc="-65"/>
              <a:t> </a:t>
            </a:r>
            <a:r>
              <a:rPr dirty="0" spc="-50"/>
              <a:t>değerler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5691505" cy="33153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Projenin toplam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süresi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Projenin toplam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maliyeti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Projede </a:t>
            </a:r>
            <a:r>
              <a:rPr dirty="0" sz="1800" spc="-5">
                <a:latin typeface="Arial"/>
                <a:cs typeface="Arial"/>
              </a:rPr>
              <a:t>çalışan eleman </a:t>
            </a:r>
            <a:r>
              <a:rPr dirty="0" sz="1800" spc="-15">
                <a:latin typeface="Arial"/>
                <a:cs typeface="Arial"/>
              </a:rPr>
              <a:t>sayısı, </a:t>
            </a:r>
            <a:r>
              <a:rPr dirty="0" sz="1800" spc="-5">
                <a:latin typeface="Arial"/>
                <a:cs typeface="Arial"/>
              </a:rPr>
              <a:t>niteliği, çalışma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süresi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40">
                <a:latin typeface="Arial"/>
                <a:cs typeface="Arial"/>
              </a:rPr>
              <a:t>Toplam </a:t>
            </a:r>
            <a:r>
              <a:rPr dirty="0" sz="1800" spc="-5">
                <a:latin typeface="Arial"/>
                <a:cs typeface="Arial"/>
              </a:rPr>
              <a:t>satır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satırın maliyeti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(ortalama)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kişi/ay’da </a:t>
            </a:r>
            <a:r>
              <a:rPr dirty="0" sz="1800" spc="-5">
                <a:latin typeface="Arial"/>
                <a:cs typeface="Arial"/>
              </a:rPr>
              <a:t>gerçekleştirilen satır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40">
                <a:latin typeface="Arial"/>
                <a:cs typeface="Arial"/>
              </a:rPr>
              <a:t>Toplam </a:t>
            </a:r>
            <a:r>
              <a:rPr dirty="0" sz="1800" spc="-5">
                <a:latin typeface="Arial"/>
                <a:cs typeface="Arial"/>
              </a:rPr>
              <a:t>işlev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5">
                <a:latin typeface="Arial"/>
                <a:cs typeface="Arial"/>
              </a:rPr>
              <a:t>işlevin</a:t>
            </a:r>
            <a:r>
              <a:rPr dirty="0" sz="1800" spc="-10">
                <a:latin typeface="Arial"/>
                <a:cs typeface="Arial"/>
              </a:rPr>
              <a:t> maliyeti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kişi/ay’da </a:t>
            </a:r>
            <a:r>
              <a:rPr dirty="0" sz="1800" spc="-5">
                <a:latin typeface="Arial"/>
                <a:cs typeface="Arial"/>
              </a:rPr>
              <a:t>gerçekleştirilen işlev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kişi/ay’da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maliyeti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5917" y="3190239"/>
            <a:ext cx="2472537" cy="297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Maliyet </a:t>
            </a:r>
            <a:r>
              <a:rPr dirty="0" spc="-75"/>
              <a:t>Kestirim </a:t>
            </a:r>
            <a:r>
              <a:rPr dirty="0" spc="-95"/>
              <a:t>Yöntemleri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18640"/>
            <a:ext cx="4417060" cy="38849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75920" algn="l"/>
                <a:tab pos="376555" algn="l"/>
              </a:tabLst>
            </a:pPr>
            <a:r>
              <a:rPr dirty="0" sz="1700" spc="-5" b="1">
                <a:solidFill>
                  <a:srgbClr val="C00000"/>
                </a:solidFill>
                <a:latin typeface="Calibri"/>
                <a:cs typeface="Calibri"/>
              </a:rPr>
              <a:t>Projenin boyut türüne</a:t>
            </a:r>
            <a:r>
              <a:rPr dirty="0" sz="17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700" spc="-15" b="1">
                <a:solidFill>
                  <a:srgbClr val="C00000"/>
                </a:solidFill>
                <a:latin typeface="Calibri"/>
                <a:cs typeface="Calibri"/>
              </a:rPr>
              <a:t>göre</a:t>
            </a:r>
            <a:endParaRPr sz="17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10">
                <a:latin typeface="Calibri"/>
                <a:cs typeface="Calibri"/>
              </a:rPr>
              <a:t>Proje </a:t>
            </a:r>
            <a:r>
              <a:rPr dirty="0" sz="1400">
                <a:latin typeface="Calibri"/>
                <a:cs typeface="Calibri"/>
              </a:rPr>
              <a:t>büyüklüğünü </a:t>
            </a:r>
            <a:r>
              <a:rPr dirty="0" sz="1400" spc="-15">
                <a:latin typeface="Calibri"/>
                <a:cs typeface="Calibri"/>
              </a:rPr>
              <a:t>kestiren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yöntemler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10">
                <a:latin typeface="Calibri"/>
                <a:cs typeface="Calibri"/>
              </a:rPr>
              <a:t>Proje </a:t>
            </a:r>
            <a:r>
              <a:rPr dirty="0" sz="1400">
                <a:latin typeface="Calibri"/>
                <a:cs typeface="Calibri"/>
              </a:rPr>
              <a:t>zaman </a:t>
            </a:r>
            <a:r>
              <a:rPr dirty="0" sz="1400" spc="-10">
                <a:latin typeface="Calibri"/>
                <a:cs typeface="Calibri"/>
              </a:rPr>
              <a:t>ve </a:t>
            </a:r>
            <a:r>
              <a:rPr dirty="0" sz="1400" spc="-5">
                <a:latin typeface="Calibri"/>
                <a:cs typeface="Calibri"/>
              </a:rPr>
              <a:t>işgücünü </a:t>
            </a:r>
            <a:r>
              <a:rPr dirty="0" sz="1400" spc="-15">
                <a:latin typeface="Calibri"/>
                <a:cs typeface="Calibri"/>
              </a:rPr>
              <a:t>kestiren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yöntemler</a:t>
            </a:r>
            <a:endParaRPr sz="1400">
              <a:latin typeface="Calibri"/>
              <a:cs typeface="Calibri"/>
            </a:endParaRPr>
          </a:p>
          <a:p>
            <a:pPr marL="375920" indent="-363855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dirty="0" sz="1700" spc="-10" b="1">
                <a:solidFill>
                  <a:srgbClr val="C00000"/>
                </a:solidFill>
                <a:latin typeface="Calibri"/>
                <a:cs typeface="Calibri"/>
              </a:rPr>
              <a:t>Projelerin </a:t>
            </a:r>
            <a:r>
              <a:rPr dirty="0" sz="1700" b="1">
                <a:solidFill>
                  <a:srgbClr val="C00000"/>
                </a:solidFill>
                <a:latin typeface="Calibri"/>
                <a:cs typeface="Calibri"/>
              </a:rPr>
              <a:t>büyüklüğüne</a:t>
            </a:r>
            <a:r>
              <a:rPr dirty="0" sz="17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700" spc="-15" b="1">
                <a:solidFill>
                  <a:srgbClr val="C00000"/>
                </a:solidFill>
                <a:latin typeface="Calibri"/>
                <a:cs typeface="Calibri"/>
              </a:rPr>
              <a:t>göre</a:t>
            </a:r>
            <a:endParaRPr sz="17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5">
                <a:latin typeface="Calibri"/>
                <a:cs typeface="Calibri"/>
              </a:rPr>
              <a:t>Makro </a:t>
            </a:r>
            <a:r>
              <a:rPr dirty="0" sz="1400" spc="-10">
                <a:latin typeface="Calibri"/>
                <a:cs typeface="Calibri"/>
              </a:rPr>
              <a:t>yöntemler </a:t>
            </a:r>
            <a:r>
              <a:rPr dirty="0" sz="1400" spc="-5">
                <a:latin typeface="Calibri"/>
                <a:cs typeface="Calibri"/>
              </a:rPr>
              <a:t>(büyük boyutlu projeler 30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kişi-yıl)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10">
                <a:latin typeface="Calibri"/>
                <a:cs typeface="Calibri"/>
              </a:rPr>
              <a:t>Mikro </a:t>
            </a:r>
            <a:r>
              <a:rPr dirty="0" sz="1400" spc="-20">
                <a:latin typeface="Calibri"/>
                <a:cs typeface="Calibri"/>
              </a:rPr>
              <a:t>Yöntemler </a:t>
            </a:r>
            <a:r>
              <a:rPr dirty="0" sz="1400" spc="-10">
                <a:latin typeface="Calibri"/>
                <a:cs typeface="Calibri"/>
              </a:rPr>
              <a:t>(orta ve </a:t>
            </a:r>
            <a:r>
              <a:rPr dirty="0" sz="1400">
                <a:latin typeface="Calibri"/>
                <a:cs typeface="Calibri"/>
              </a:rPr>
              <a:t>küçük </a:t>
            </a:r>
            <a:r>
              <a:rPr dirty="0" sz="1400" spc="-5">
                <a:latin typeface="Calibri"/>
                <a:cs typeface="Calibri"/>
              </a:rPr>
              <a:t>boyutlu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projeler)</a:t>
            </a:r>
            <a:endParaRPr sz="1400">
              <a:latin typeface="Calibri"/>
              <a:cs typeface="Calibri"/>
            </a:endParaRPr>
          </a:p>
          <a:p>
            <a:pPr marL="375920" indent="-363855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dirty="0" sz="1700" spc="-10" b="1">
                <a:solidFill>
                  <a:srgbClr val="C00000"/>
                </a:solidFill>
                <a:latin typeface="Calibri"/>
                <a:cs typeface="Calibri"/>
              </a:rPr>
              <a:t>Uygulanış </a:t>
            </a:r>
            <a:r>
              <a:rPr dirty="0" sz="1700" b="1">
                <a:solidFill>
                  <a:srgbClr val="C00000"/>
                </a:solidFill>
                <a:latin typeface="Calibri"/>
                <a:cs typeface="Calibri"/>
              </a:rPr>
              <a:t>biçimlerine</a:t>
            </a:r>
            <a:r>
              <a:rPr dirty="0" sz="1700" spc="-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700" spc="-15" b="1">
                <a:solidFill>
                  <a:srgbClr val="C00000"/>
                </a:solidFill>
                <a:latin typeface="Calibri"/>
                <a:cs typeface="Calibri"/>
              </a:rPr>
              <a:t>göre</a:t>
            </a:r>
            <a:endParaRPr sz="17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5">
                <a:latin typeface="Calibri"/>
                <a:cs typeface="Calibri"/>
              </a:rPr>
              <a:t>Çok yalın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düzeyde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15">
                <a:latin typeface="Calibri"/>
                <a:cs typeface="Calibri"/>
              </a:rPr>
              <a:t>Orta </a:t>
            </a:r>
            <a:r>
              <a:rPr dirty="0" sz="1400" spc="-10">
                <a:latin typeface="Calibri"/>
                <a:cs typeface="Calibri"/>
              </a:rPr>
              <a:t>ayrıntılı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düzeyde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5">
                <a:latin typeface="Calibri"/>
                <a:cs typeface="Calibri"/>
              </a:rPr>
              <a:t>Çok </a:t>
            </a:r>
            <a:r>
              <a:rPr dirty="0" sz="1400" spc="-10">
                <a:latin typeface="Calibri"/>
                <a:cs typeface="Calibri"/>
              </a:rPr>
              <a:t>ayrıntılı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düzeyde</a:t>
            </a:r>
            <a:endParaRPr sz="1400">
              <a:latin typeface="Calibri"/>
              <a:cs typeface="Calibri"/>
            </a:endParaRPr>
          </a:p>
          <a:p>
            <a:pPr marL="375920" indent="-363855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dirty="0" sz="1700" spc="-5" b="1">
                <a:solidFill>
                  <a:srgbClr val="C00000"/>
                </a:solidFill>
                <a:latin typeface="Calibri"/>
                <a:cs typeface="Calibri"/>
              </a:rPr>
              <a:t>Değişik aşamalarda</a:t>
            </a:r>
            <a:r>
              <a:rPr dirty="0" sz="1700" spc="-7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700" spc="-5" b="1">
                <a:solidFill>
                  <a:srgbClr val="C00000"/>
                </a:solidFill>
                <a:latin typeface="Calibri"/>
                <a:cs typeface="Calibri"/>
              </a:rPr>
              <a:t>kullanılabilirlik</a:t>
            </a:r>
            <a:endParaRPr sz="17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>
                <a:latin typeface="Calibri"/>
                <a:cs typeface="Calibri"/>
              </a:rPr>
              <a:t>Planlama </a:t>
            </a:r>
            <a:r>
              <a:rPr dirty="0" sz="1400" spc="-10">
                <a:latin typeface="Calibri"/>
                <a:cs typeface="Calibri"/>
              </a:rPr>
              <a:t>ve </a:t>
            </a:r>
            <a:r>
              <a:rPr dirty="0" sz="1400">
                <a:latin typeface="Calibri"/>
                <a:cs typeface="Calibri"/>
              </a:rPr>
              <a:t>analiz aşamasında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kullanılabilen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20">
                <a:latin typeface="Calibri"/>
                <a:cs typeface="Calibri"/>
              </a:rPr>
              <a:t>Tasarım </a:t>
            </a:r>
            <a:r>
              <a:rPr dirty="0" sz="1400">
                <a:latin typeface="Calibri"/>
                <a:cs typeface="Calibri"/>
              </a:rPr>
              <a:t>aşamasında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kullanılabilen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10">
                <a:latin typeface="Calibri"/>
                <a:cs typeface="Calibri"/>
              </a:rPr>
              <a:t>Gerçekleştirim </a:t>
            </a:r>
            <a:r>
              <a:rPr dirty="0" sz="1400">
                <a:latin typeface="Calibri"/>
                <a:cs typeface="Calibri"/>
              </a:rPr>
              <a:t>aşamasında </a:t>
            </a:r>
            <a:r>
              <a:rPr dirty="0" sz="1400" spc="-5">
                <a:latin typeface="Calibri"/>
                <a:cs typeface="Calibri"/>
              </a:rPr>
              <a:t>kullanılabilen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yöntemler</a:t>
            </a:r>
            <a:endParaRPr sz="1400">
              <a:latin typeface="Calibri"/>
              <a:cs typeface="Calibri"/>
            </a:endParaRPr>
          </a:p>
          <a:p>
            <a:pPr marL="375920" indent="-363855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dirty="0" sz="1700" spc="-20" b="1">
                <a:solidFill>
                  <a:srgbClr val="C00000"/>
                </a:solidFill>
                <a:latin typeface="Calibri"/>
                <a:cs typeface="Calibri"/>
              </a:rPr>
              <a:t>Yöntemlerin </a:t>
            </a:r>
            <a:r>
              <a:rPr dirty="0" sz="1700" spc="-5" b="1">
                <a:solidFill>
                  <a:srgbClr val="C00000"/>
                </a:solidFill>
                <a:latin typeface="Calibri"/>
                <a:cs typeface="Calibri"/>
              </a:rPr>
              <a:t>yapılarına</a:t>
            </a:r>
            <a:r>
              <a:rPr dirty="0" sz="17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700" spc="-15" b="1">
                <a:solidFill>
                  <a:srgbClr val="C00000"/>
                </a:solidFill>
                <a:latin typeface="Calibri"/>
                <a:cs typeface="Calibri"/>
              </a:rPr>
              <a:t>göre</a:t>
            </a:r>
            <a:endParaRPr sz="17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>
                <a:latin typeface="Calibri"/>
                <a:cs typeface="Calibri"/>
              </a:rPr>
              <a:t>Uzman deneyimine </a:t>
            </a:r>
            <a:r>
              <a:rPr dirty="0" sz="1400" spc="-10">
                <a:latin typeface="Calibri"/>
                <a:cs typeface="Calibri"/>
              </a:rPr>
              <a:t>gereksinim </a:t>
            </a:r>
            <a:r>
              <a:rPr dirty="0" sz="1400" spc="-5">
                <a:latin typeface="Calibri"/>
                <a:cs typeface="Calibri"/>
              </a:rPr>
              <a:t>duyan</a:t>
            </a:r>
            <a:endParaRPr sz="1400">
              <a:latin typeface="Calibri"/>
              <a:cs typeface="Calibri"/>
            </a:endParaRPr>
          </a:p>
          <a:p>
            <a:pPr lvl="1" marL="642620" indent="-287655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 spc="-5">
                <a:latin typeface="Calibri"/>
                <a:cs typeface="Calibri"/>
              </a:rPr>
              <a:t>Önceki projelerdeki bilgileri kullanan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yöntemler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2415" y="2564129"/>
            <a:ext cx="2381250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5"/>
              <a:t>İşlev </a:t>
            </a:r>
            <a:r>
              <a:rPr dirty="0" spc="-70"/>
              <a:t>Noktaları</a:t>
            </a:r>
            <a:r>
              <a:rPr dirty="0" spc="-60"/>
              <a:t> </a:t>
            </a:r>
            <a:r>
              <a:rPr dirty="0" spc="-110"/>
              <a:t>Yöntemi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284084" cy="3082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Calibri"/>
                <a:cs typeface="Calibri"/>
              </a:rPr>
              <a:t>İşlev noktaları geliştirmenin </a:t>
            </a:r>
            <a:r>
              <a:rPr dirty="0" sz="2000" spc="-15">
                <a:latin typeface="Calibri"/>
                <a:cs typeface="Calibri"/>
              </a:rPr>
              <a:t>erken </a:t>
            </a:r>
            <a:r>
              <a:rPr dirty="0" sz="2000">
                <a:latin typeface="Calibri"/>
                <a:cs typeface="Calibri"/>
              </a:rPr>
              <a:t>aşamalarında </a:t>
            </a:r>
            <a:r>
              <a:rPr dirty="0" sz="2000" spc="-5">
                <a:latin typeface="Calibri"/>
                <a:cs typeface="Calibri"/>
              </a:rPr>
              <a:t>(analiz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aşamasında)</a:t>
            </a:r>
            <a:endParaRPr sz="20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saptanan </a:t>
            </a:r>
            <a:r>
              <a:rPr dirty="0" sz="2000">
                <a:latin typeface="Calibri"/>
                <a:cs typeface="Calibri"/>
              </a:rPr>
              <a:t>bir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değerdir.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0">
                <a:latin typeface="Calibri"/>
                <a:cs typeface="Calibri"/>
              </a:rPr>
              <a:t>Sistemin </a:t>
            </a:r>
            <a:r>
              <a:rPr dirty="0" sz="2000">
                <a:latin typeface="Calibri"/>
                <a:cs typeface="Calibri"/>
              </a:rPr>
              <a:t>oluşturulduğu ortamdan bağımsız elde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edilir.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Calibri"/>
                <a:cs typeface="Calibri"/>
              </a:rPr>
              <a:t>Problem </a:t>
            </a:r>
            <a:r>
              <a:rPr dirty="0" sz="2000">
                <a:latin typeface="Calibri"/>
                <a:cs typeface="Calibri"/>
              </a:rPr>
              <a:t>tanımı </a:t>
            </a:r>
            <a:r>
              <a:rPr dirty="0" sz="2000" spc="-5">
                <a:latin typeface="Calibri"/>
                <a:cs typeface="Calibri"/>
              </a:rPr>
              <a:t>girdi </a:t>
            </a:r>
            <a:r>
              <a:rPr dirty="0" sz="2000" spc="-10">
                <a:latin typeface="Calibri"/>
                <a:cs typeface="Calibri"/>
              </a:rPr>
              <a:t>olarak </a:t>
            </a:r>
            <a:r>
              <a:rPr dirty="0" sz="2000" spc="-5">
                <a:latin typeface="Calibri"/>
                <a:cs typeface="Calibri"/>
              </a:rPr>
              <a:t>alınarak </a:t>
            </a:r>
            <a:r>
              <a:rPr dirty="0" sz="2000">
                <a:latin typeface="Calibri"/>
                <a:cs typeface="Calibri"/>
              </a:rPr>
              <a:t>üç </a:t>
            </a:r>
            <a:r>
              <a:rPr dirty="0" sz="2000" spc="-5">
                <a:latin typeface="Calibri"/>
                <a:cs typeface="Calibri"/>
              </a:rPr>
              <a:t>temel </a:t>
            </a:r>
            <a:r>
              <a:rPr dirty="0" sz="2000">
                <a:latin typeface="Calibri"/>
                <a:cs typeface="Calibri"/>
              </a:rPr>
              <a:t>adım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izlenir:</a:t>
            </a:r>
            <a:endParaRPr sz="20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12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Problemin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bilgi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ortamının</a:t>
            </a:r>
            <a:r>
              <a:rPr dirty="0" sz="1600" spc="1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incelenmesi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Problemin teknik karmaşıklığının</a:t>
            </a:r>
            <a:r>
              <a:rPr dirty="0" sz="1600" spc="4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incelenmesi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İşlev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noktası</a:t>
            </a:r>
            <a:r>
              <a:rPr dirty="0" sz="1600" spc="1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hesaplama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6045200" cy="137731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dirty="0" u="none" spc="-70"/>
              <a:t>Problemin </a:t>
            </a:r>
            <a:r>
              <a:rPr dirty="0" u="none" spc="-50"/>
              <a:t>bilgi </a:t>
            </a:r>
            <a:r>
              <a:rPr dirty="0" u="none" spc="-65"/>
              <a:t>ortamının  </a:t>
            </a:r>
            <a:r>
              <a:rPr dirty="0" u="none" spc="-55"/>
              <a:t>incelenmesi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810577" y="1864359"/>
            <a:ext cx="7525384" cy="316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solidFill>
                  <a:srgbClr val="990033"/>
                </a:solidFill>
                <a:latin typeface="Calibri"/>
                <a:cs typeface="Calibri"/>
              </a:rPr>
              <a:t>Kullanıcı Girdileri: </a:t>
            </a:r>
            <a:r>
              <a:rPr dirty="0" sz="1600" spc="-10">
                <a:latin typeface="Calibri"/>
                <a:cs typeface="Calibri"/>
              </a:rPr>
              <a:t>personel </a:t>
            </a:r>
            <a:r>
              <a:rPr dirty="0" sz="1600" spc="-5">
                <a:latin typeface="Calibri"/>
                <a:cs typeface="Calibri"/>
              </a:rPr>
              <a:t>sicil </a:t>
            </a:r>
            <a:r>
              <a:rPr dirty="0" sz="1600" spc="-10">
                <a:latin typeface="Calibri"/>
                <a:cs typeface="Calibri"/>
              </a:rPr>
              <a:t>bilgileri, personel </a:t>
            </a:r>
            <a:r>
              <a:rPr dirty="0" sz="1600" spc="-5">
                <a:latin typeface="Calibri"/>
                <a:cs typeface="Calibri"/>
              </a:rPr>
              <a:t>izin bilgileri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gibi</a:t>
            </a:r>
            <a:endParaRPr sz="16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solidFill>
                  <a:srgbClr val="990033"/>
                </a:solidFill>
                <a:latin typeface="Calibri"/>
                <a:cs typeface="Calibri"/>
              </a:rPr>
              <a:t>Kullanıcı Çıktıları: </a:t>
            </a:r>
            <a:r>
              <a:rPr dirty="0" sz="1600" spc="-5">
                <a:latin typeface="Calibri"/>
                <a:cs typeface="Calibri"/>
              </a:rPr>
              <a:t>her </a:t>
            </a:r>
            <a:r>
              <a:rPr dirty="0" sz="1600">
                <a:latin typeface="Calibri"/>
                <a:cs typeface="Calibri"/>
              </a:rPr>
              <a:t>türlü </a:t>
            </a:r>
            <a:r>
              <a:rPr dirty="0" sz="1600" spc="-10">
                <a:latin typeface="Calibri"/>
                <a:cs typeface="Calibri"/>
              </a:rPr>
              <a:t>mantıksal </a:t>
            </a:r>
            <a:r>
              <a:rPr dirty="0" sz="1600" spc="-5">
                <a:latin typeface="Calibri"/>
                <a:cs typeface="Calibri"/>
              </a:rPr>
              <a:t>çıktı; </a:t>
            </a:r>
            <a:r>
              <a:rPr dirty="0" sz="1600" spc="-30">
                <a:latin typeface="Calibri"/>
                <a:cs typeface="Calibri"/>
              </a:rPr>
              <a:t>raporlar, </a:t>
            </a:r>
            <a:r>
              <a:rPr dirty="0" sz="1600" spc="-15">
                <a:latin typeface="Calibri"/>
                <a:cs typeface="Calibri"/>
              </a:rPr>
              <a:t>ekran </a:t>
            </a:r>
            <a:r>
              <a:rPr dirty="0" sz="1600" spc="-5">
                <a:latin typeface="Calibri"/>
                <a:cs typeface="Calibri"/>
              </a:rPr>
              <a:t>çıktıları, </a:t>
            </a:r>
            <a:r>
              <a:rPr dirty="0" sz="1600" spc="-15">
                <a:latin typeface="Calibri"/>
                <a:cs typeface="Calibri"/>
              </a:rPr>
              <a:t>hata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iletileri,...</a:t>
            </a:r>
            <a:endParaRPr sz="16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solidFill>
                  <a:srgbClr val="990033"/>
                </a:solidFill>
                <a:latin typeface="Calibri"/>
                <a:cs typeface="Calibri"/>
              </a:rPr>
              <a:t>Kullanıcı Sorguları: </a:t>
            </a:r>
            <a:r>
              <a:rPr dirty="0" sz="1600" spc="-10">
                <a:latin typeface="Calibri"/>
                <a:cs typeface="Calibri"/>
              </a:rPr>
              <a:t>personel </a:t>
            </a:r>
            <a:r>
              <a:rPr dirty="0" sz="1600" spc="-5">
                <a:latin typeface="Calibri"/>
                <a:cs typeface="Calibri"/>
              </a:rPr>
              <a:t>sicil </a:t>
            </a:r>
            <a:r>
              <a:rPr dirty="0" sz="1600" spc="-10">
                <a:latin typeface="Calibri"/>
                <a:cs typeface="Calibri"/>
              </a:rPr>
              <a:t>bilgilerinin sorgulaması, personel </a:t>
            </a:r>
            <a:r>
              <a:rPr dirty="0" sz="1600" spc="-5">
                <a:latin typeface="Calibri"/>
                <a:cs typeface="Calibri"/>
              </a:rPr>
              <a:t>maaş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bilgilerinin</a:t>
            </a:r>
            <a:endParaRPr sz="16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  <a:spcBef>
                <a:spcPts val="20"/>
              </a:spcBef>
            </a:pPr>
            <a:r>
              <a:rPr dirty="0" sz="1600" spc="-10">
                <a:latin typeface="Calibri"/>
                <a:cs typeface="Calibri"/>
              </a:rPr>
              <a:t>sorgulaması</a:t>
            </a:r>
            <a:endParaRPr sz="16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42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0">
                <a:solidFill>
                  <a:srgbClr val="990033"/>
                </a:solidFill>
                <a:latin typeface="Calibri"/>
                <a:cs typeface="Calibri"/>
              </a:rPr>
              <a:t>Dosyalar: </a:t>
            </a:r>
            <a:r>
              <a:rPr dirty="0" sz="1600" spc="-5">
                <a:latin typeface="Calibri"/>
                <a:cs typeface="Calibri"/>
              </a:rPr>
              <a:t>Her türlü </a:t>
            </a:r>
            <a:r>
              <a:rPr dirty="0" sz="1600" spc="-10">
                <a:latin typeface="Calibri"/>
                <a:cs typeface="Calibri"/>
              </a:rPr>
              <a:t>mantıksal </a:t>
            </a:r>
            <a:r>
              <a:rPr dirty="0" sz="1600" spc="-5">
                <a:latin typeface="Calibri"/>
                <a:cs typeface="Calibri"/>
              </a:rPr>
              <a:t>bilgi yığını, </a:t>
            </a:r>
            <a:r>
              <a:rPr dirty="0" sz="1600" spc="-25">
                <a:latin typeface="Calibri"/>
                <a:cs typeface="Calibri"/>
              </a:rPr>
              <a:t>tablolar, </a:t>
            </a:r>
            <a:r>
              <a:rPr dirty="0" sz="1600" spc="-10">
                <a:latin typeface="Calibri"/>
                <a:cs typeface="Calibri"/>
              </a:rPr>
              <a:t>veri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tabanları</a:t>
            </a:r>
            <a:endParaRPr sz="16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solidFill>
                  <a:srgbClr val="990033"/>
                </a:solidFill>
                <a:latin typeface="Calibri"/>
                <a:cs typeface="Calibri"/>
              </a:rPr>
              <a:t>Dışsal </a:t>
            </a:r>
            <a:r>
              <a:rPr dirty="0" sz="2000" spc="-15">
                <a:solidFill>
                  <a:srgbClr val="990033"/>
                </a:solidFill>
                <a:latin typeface="Calibri"/>
                <a:cs typeface="Calibri"/>
              </a:rPr>
              <a:t>ara </a:t>
            </a:r>
            <a:r>
              <a:rPr dirty="0" sz="2000">
                <a:solidFill>
                  <a:srgbClr val="990033"/>
                </a:solidFill>
                <a:latin typeface="Calibri"/>
                <a:cs typeface="Calibri"/>
              </a:rPr>
              <a:t>yüzler: </a:t>
            </a:r>
            <a:r>
              <a:rPr dirty="0" sz="1600" spc="-10">
                <a:latin typeface="Calibri"/>
                <a:cs typeface="Calibri"/>
              </a:rPr>
              <a:t>Başka programlarla veri </a:t>
            </a:r>
            <a:r>
              <a:rPr dirty="0" sz="1600" spc="-5">
                <a:latin typeface="Calibri"/>
                <a:cs typeface="Calibri"/>
              </a:rPr>
              <a:t>iletimi.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import/export</a:t>
            </a:r>
            <a:endParaRPr sz="16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  <a:spcBef>
                <a:spcPts val="1180"/>
              </a:spcBef>
            </a:pPr>
            <a:r>
              <a:rPr dirty="0" sz="1600" spc="-5">
                <a:latin typeface="Calibri"/>
                <a:cs typeface="Calibri"/>
              </a:rPr>
              <a:t>Bunların ağırlık </a:t>
            </a:r>
            <a:r>
              <a:rPr dirty="0" sz="1600" spc="-15">
                <a:latin typeface="Calibri"/>
                <a:cs typeface="Calibri"/>
              </a:rPr>
              <a:t>faktörleriyle </a:t>
            </a:r>
            <a:r>
              <a:rPr dirty="0" sz="1600" spc="-10">
                <a:latin typeface="Calibri"/>
                <a:cs typeface="Calibri"/>
              </a:rPr>
              <a:t>çarpımları </a:t>
            </a:r>
            <a:r>
              <a:rPr dirty="0" sz="1600" spc="-15">
                <a:latin typeface="Calibri"/>
                <a:cs typeface="Calibri"/>
              </a:rPr>
              <a:t>toplanarak, </a:t>
            </a:r>
            <a:r>
              <a:rPr dirty="0" sz="1600" spc="-15">
                <a:solidFill>
                  <a:srgbClr val="373086"/>
                </a:solidFill>
                <a:latin typeface="Calibri"/>
                <a:cs typeface="Calibri"/>
              </a:rPr>
              <a:t>Ayarlanmamış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İşlev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Nokta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(AİN)</a:t>
            </a:r>
            <a:r>
              <a:rPr dirty="0" sz="1600" spc="30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sayısı</a:t>
            </a:r>
            <a:endParaRPr sz="16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hesaplanır.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69018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400" spc="-70"/>
              <a:t>Problem </a:t>
            </a:r>
            <a:r>
              <a:rPr dirty="0" u="none" sz="4400" spc="-45"/>
              <a:t>Bilgi </a:t>
            </a:r>
            <a:r>
              <a:rPr dirty="0" u="none" sz="4400" spc="-65"/>
              <a:t>Ortamı</a:t>
            </a:r>
            <a:r>
              <a:rPr dirty="0" u="none" sz="4400" spc="-110"/>
              <a:t> </a:t>
            </a:r>
            <a:r>
              <a:rPr dirty="0" u="none" sz="4400" spc="-55"/>
              <a:t>Bileşenleri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514868" y="2250957"/>
            <a:ext cx="5922757" cy="2877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925" y="1060450"/>
            <a:ext cx="79673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70"/>
              <a:t>Problemin </a:t>
            </a:r>
            <a:r>
              <a:rPr dirty="0" u="none" sz="3600" spc="-55"/>
              <a:t>teknik </a:t>
            </a:r>
            <a:r>
              <a:rPr dirty="0" u="none" sz="3600" spc="-60"/>
              <a:t>karmaşıklığının</a:t>
            </a:r>
            <a:r>
              <a:rPr dirty="0" u="none" sz="3600" spc="125"/>
              <a:t> </a:t>
            </a:r>
            <a:r>
              <a:rPr dirty="0" u="none" sz="3600" spc="-55"/>
              <a:t>incelenmesi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10577" y="1684548"/>
            <a:ext cx="6830695" cy="427609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Uygulama,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güvenilir yedekleme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kurtarma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gerektiriyor</a:t>
            </a:r>
            <a:r>
              <a:rPr dirty="0" sz="1800" spc="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mu?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iletişimi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gerektiriyor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mu?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Dağıtılmış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İşlemler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var</a:t>
            </a:r>
            <a:r>
              <a:rPr dirty="0" sz="1800" spc="-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mı?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Performans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kritik</a:t>
            </a:r>
            <a:r>
              <a:rPr dirty="0" sz="1800" spc="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mi?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Girdiler,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çıktılar,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dosyalar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ya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da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sorgular karmaşık</a:t>
            </a:r>
            <a:r>
              <a:rPr dirty="0" sz="1800" spc="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mı?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İçsel işlemler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karmaşık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mı?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Tasarlanacak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kod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yeniden kullanılabilir</a:t>
            </a:r>
            <a:r>
              <a:rPr dirty="0" sz="1800" spc="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mi?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Dönüştürme ve kurulun tasarımda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dikkate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alınacak</a:t>
            </a:r>
            <a:r>
              <a:rPr dirty="0" sz="1800" spc="1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404040"/>
                </a:solidFill>
                <a:latin typeface="Calibri"/>
                <a:cs typeface="Calibri"/>
              </a:rPr>
              <a:t>mı?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Cevaplar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0 ile 5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arasında</a:t>
            </a:r>
            <a:r>
              <a:rPr dirty="0" sz="180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puanlandırılır.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Bunlar hesaplanıp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toplanarak </a:t>
            </a:r>
            <a:r>
              <a:rPr dirty="0" sz="1800" spc="-30">
                <a:solidFill>
                  <a:srgbClr val="0D5671"/>
                </a:solidFill>
                <a:latin typeface="Calibri"/>
                <a:cs typeface="Calibri"/>
              </a:rPr>
              <a:t>Teknik </a:t>
            </a:r>
            <a:r>
              <a:rPr dirty="0" sz="1800" spc="-5">
                <a:solidFill>
                  <a:srgbClr val="0D5671"/>
                </a:solidFill>
                <a:latin typeface="Calibri"/>
                <a:cs typeface="Calibri"/>
              </a:rPr>
              <a:t>Karmaşıklık </a:t>
            </a:r>
            <a:r>
              <a:rPr dirty="0" sz="1800" spc="-15">
                <a:solidFill>
                  <a:srgbClr val="0D5671"/>
                </a:solidFill>
                <a:latin typeface="Calibri"/>
                <a:cs typeface="Calibri"/>
              </a:rPr>
              <a:t>Faktörü </a:t>
            </a:r>
            <a:r>
              <a:rPr dirty="0" sz="1800" spc="-5">
                <a:solidFill>
                  <a:srgbClr val="0D5671"/>
                </a:solidFill>
                <a:latin typeface="Calibri"/>
                <a:cs typeface="Calibri"/>
              </a:rPr>
              <a:t>(TKF)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elde</a:t>
            </a:r>
            <a:r>
              <a:rPr dirty="0" sz="1800" spc="2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Calibri"/>
                <a:cs typeface="Calibri"/>
              </a:rPr>
              <a:t>edilir.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3000" y="2832100"/>
            <a:ext cx="2197100" cy="1861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5"/>
              <a:t>İşlev </a:t>
            </a:r>
            <a:r>
              <a:rPr dirty="0" spc="-70"/>
              <a:t>Noktası Sayısı</a:t>
            </a:r>
            <a:r>
              <a:rPr dirty="0" spc="-65"/>
              <a:t> </a:t>
            </a:r>
            <a:r>
              <a:rPr dirty="0" spc="-55"/>
              <a:t>Hesaplama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2194242"/>
            <a:ext cx="4272280" cy="221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Calibri"/>
                <a:cs typeface="Calibri"/>
              </a:rPr>
              <a:t>İN=AİN*(0,65*0,01*TKF)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Calibri"/>
                <a:cs typeface="Calibri"/>
              </a:rPr>
              <a:t>Değişik amaçlarla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kullanılabilir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52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</a:tabLst>
            </a:pPr>
            <a:r>
              <a:rPr dirty="0" sz="2100" spc="-15" b="1">
                <a:solidFill>
                  <a:srgbClr val="C00000"/>
                </a:solidFill>
                <a:latin typeface="Calibri"/>
                <a:cs typeface="Calibri"/>
              </a:rPr>
              <a:t>Üretkenlik </a:t>
            </a:r>
            <a:r>
              <a:rPr dirty="0" sz="2100">
                <a:latin typeface="Calibri"/>
                <a:cs typeface="Calibri"/>
              </a:rPr>
              <a:t>= İN /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Kişi-Ay</a:t>
            </a:r>
            <a:endParaRPr sz="21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52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  <a:tab pos="2756535" algn="l"/>
              </a:tabLst>
            </a:pPr>
            <a:r>
              <a:rPr dirty="0" sz="2100" spc="-10" b="1">
                <a:solidFill>
                  <a:srgbClr val="C00000"/>
                </a:solidFill>
                <a:latin typeface="Calibri"/>
                <a:cs typeface="Calibri"/>
              </a:rPr>
              <a:t>Kalite	</a:t>
            </a:r>
            <a:r>
              <a:rPr dirty="0" sz="2100">
                <a:latin typeface="Calibri"/>
                <a:cs typeface="Calibri"/>
              </a:rPr>
              <a:t>= </a:t>
            </a:r>
            <a:r>
              <a:rPr dirty="0" sz="2100" spc="-10">
                <a:latin typeface="Calibri"/>
                <a:cs typeface="Calibri"/>
              </a:rPr>
              <a:t>Hatalar </a:t>
            </a:r>
            <a:r>
              <a:rPr dirty="0" sz="2100">
                <a:latin typeface="Calibri"/>
                <a:cs typeface="Calibri"/>
              </a:rPr>
              <a:t>/</a:t>
            </a:r>
            <a:r>
              <a:rPr dirty="0" sz="2100" spc="-8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İN</a:t>
            </a:r>
            <a:endParaRPr sz="21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505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  <a:tab pos="1841500" algn="l"/>
              </a:tabLst>
            </a:pPr>
            <a:r>
              <a:rPr dirty="0" sz="2100" spc="-5" b="1">
                <a:solidFill>
                  <a:srgbClr val="C00000"/>
                </a:solidFill>
                <a:latin typeface="Calibri"/>
                <a:cs typeface="Calibri"/>
              </a:rPr>
              <a:t>Maliyet	</a:t>
            </a:r>
            <a:r>
              <a:rPr dirty="0" sz="2100">
                <a:latin typeface="Calibri"/>
                <a:cs typeface="Calibri"/>
              </a:rPr>
              <a:t>= $ /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İN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98903" y="1422503"/>
          <a:ext cx="7943215" cy="4244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/>
                <a:gridCol w="749935"/>
                <a:gridCol w="5761355"/>
                <a:gridCol w="607059"/>
              </a:tblGrid>
              <a:tr h="383539">
                <a:tc gridSpan="4">
                  <a:txBody>
                    <a:bodyPr/>
                    <a:lstStyle/>
                    <a:p>
                      <a:pPr marL="284480">
                        <a:lnSpc>
                          <a:spcPts val="2920"/>
                        </a:lnSpc>
                        <a:tabLst>
                          <a:tab pos="2466975" algn="l"/>
                          <a:tab pos="7759065" algn="l"/>
                        </a:tabLst>
                      </a:pPr>
                      <a:r>
                        <a:rPr dirty="0" u="sng" sz="3000" b="1">
                          <a:uFill>
                            <a:solidFill>
                              <a:srgbClr val="7E7E7E"/>
                            </a:solidFill>
                          </a:uFill>
                          <a:latin typeface="Calibri"/>
                          <a:cs typeface="Calibri"/>
                        </a:rPr>
                        <a:t> 	Bu </a:t>
                      </a:r>
                      <a:r>
                        <a:rPr dirty="0" u="sng" sz="3000" spc="-10" b="1">
                          <a:uFill>
                            <a:solidFill>
                              <a:srgbClr val="7E7E7E"/>
                            </a:solidFill>
                          </a:uFill>
                          <a:latin typeface="Calibri"/>
                          <a:cs typeface="Calibri"/>
                        </a:rPr>
                        <a:t>Haftaki</a:t>
                      </a:r>
                      <a:r>
                        <a:rPr dirty="0" u="sng" sz="3000" spc="-80" b="1">
                          <a:uFill>
                            <a:solidFill>
                              <a:srgbClr val="7E7E7E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3000" spc="-5" b="1">
                          <a:uFill>
                            <a:solidFill>
                              <a:srgbClr val="7E7E7E"/>
                            </a:solidFill>
                          </a:uFill>
                          <a:latin typeface="Calibri"/>
                          <a:cs typeface="Calibri"/>
                        </a:rPr>
                        <a:t>Konular	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28C4CC"/>
                      </a:solidFill>
                      <a:prstDash val="solid"/>
                    </a:lnL>
                    <a:lnR w="28575">
                      <a:solidFill>
                        <a:srgbClr val="28C4CC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  <a:lnB w="19050">
                      <a:solidFill>
                        <a:srgbClr val="28C4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414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52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Proje Planlama Aşamaları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için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Gerekli Koşullar</a:t>
                      </a:r>
                      <a:r>
                        <a:rPr dirty="0" sz="16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..………………………....4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80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09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51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Proje Maliyet Kestirim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Yöntemleri</a:t>
                      </a:r>
                      <a:r>
                        <a:rPr dirty="0" sz="16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..…………………………………...........14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567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91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Sistem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Çözümleme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………………………………………………………….…….….40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592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066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53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Gereksinim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Çözümleme Çalışması</a:t>
                      </a:r>
                      <a:r>
                        <a:rPr dirty="0" sz="16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…………………………………….…….…44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630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066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53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Gereksinim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Veri 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Toplama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Yöntemleri</a:t>
                      </a:r>
                      <a:r>
                        <a:rPr dirty="0" sz="16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…………………………….…………..55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630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168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2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Veri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Modelleme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Yöntemleri</a:t>
                      </a:r>
                      <a:r>
                        <a:rPr dirty="0" sz="16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……………………………………………….…..…66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656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168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02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Veri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Akış 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Diyagramı</a:t>
                      </a:r>
                      <a:r>
                        <a:rPr dirty="0" sz="16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..………………………………………………………………….71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681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35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1388B6"/>
                      </a:solidFill>
                      <a:prstDash val="solid"/>
                    </a:lnR>
                    <a:lnT w="19050">
                      <a:solidFill>
                        <a:srgbClr val="28C4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388B6"/>
                      </a:solidFill>
                      <a:prstDash val="solid"/>
                    </a:lnL>
                    <a:lnR w="381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Süreç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Tanımlama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Dili</a:t>
                      </a:r>
                      <a:r>
                        <a:rPr dirty="0" sz="16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………………………………………………………….……..77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38100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  <a:tr h="18478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ACE3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38100">
                      <a:solidFill>
                        <a:srgbClr val="1CACE3"/>
                      </a:solidFill>
                      <a:prstDash val="solid"/>
                    </a:lnL>
                    <a:lnR w="28575">
                      <a:solidFill>
                        <a:srgbClr val="1CACE3"/>
                      </a:solidFill>
                      <a:prstDash val="solid"/>
                    </a:lnR>
                    <a:lnT w="19050">
                      <a:solidFill>
                        <a:srgbClr val="1CACE3"/>
                      </a:solidFill>
                      <a:prstDash val="solid"/>
                    </a:lnT>
                    <a:lnB w="19050">
                      <a:solidFill>
                        <a:srgbClr val="1CAC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1CACE3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217534" y="6568757"/>
            <a:ext cx="1282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ts val="1160"/>
              </a:lnSpc>
            </a:pPr>
            <a:fld id="{81D60167-4931-47E6-BA6A-407CBD079E47}" type="slidenum">
              <a:rPr dirty="0" sz="1050" spc="5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0"/>
              <a:t>Satır </a:t>
            </a:r>
            <a:r>
              <a:rPr dirty="0" spc="-70"/>
              <a:t>Sayısı</a:t>
            </a:r>
            <a:r>
              <a:rPr dirty="0" spc="-114"/>
              <a:t> </a:t>
            </a:r>
            <a:r>
              <a:rPr dirty="0" spc="-75"/>
              <a:t>Kestirimi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6620" y="2554541"/>
            <a:ext cx="3641090" cy="2414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ts val="2280"/>
              </a:lnSpc>
              <a:spcBef>
                <a:spcPts val="100"/>
              </a:spcBef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İN=300 ise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Nesne 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Tabanlı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bir</a:t>
            </a:r>
            <a:r>
              <a:rPr dirty="0" sz="20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dil</a:t>
            </a:r>
            <a:endParaRPr sz="2000">
              <a:latin typeface="Calibri"/>
              <a:cs typeface="Calibri"/>
            </a:endParaRPr>
          </a:p>
          <a:p>
            <a:pPr marL="103505">
              <a:lnSpc>
                <a:spcPts val="2280"/>
              </a:lnSpc>
            </a:pP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(SmalTalk)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kullanılıyor</a:t>
            </a:r>
            <a:r>
              <a:rPr dirty="0" sz="2000" spc="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ise</a:t>
            </a:r>
            <a:endParaRPr sz="2000">
              <a:latin typeface="Calibri"/>
              <a:cs typeface="Calibri"/>
            </a:endParaRPr>
          </a:p>
          <a:p>
            <a:pPr marL="12700" marR="1627505">
              <a:lnSpc>
                <a:spcPts val="7120"/>
              </a:lnSpc>
              <a:spcBef>
                <a:spcPts val="1025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Satır</a:t>
            </a:r>
            <a:r>
              <a:rPr dirty="0" sz="2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Sayısı=300*30 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olarak </a:t>
            </a: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hesaplanır.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8814" y="2028328"/>
            <a:ext cx="2373711" cy="3543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60"/>
              <a:t>Etkin </a:t>
            </a:r>
            <a:r>
              <a:rPr dirty="0" spc="-65"/>
              <a:t>Maliyet</a:t>
            </a:r>
            <a:r>
              <a:rPr dirty="0" spc="-120"/>
              <a:t> </a:t>
            </a:r>
            <a:r>
              <a:rPr dirty="0" spc="-55"/>
              <a:t>Modeli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08874"/>
            <a:ext cx="6649084" cy="216979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COCOMO </a:t>
            </a:r>
            <a:r>
              <a:rPr dirty="0" sz="1800">
                <a:latin typeface="Calibri"/>
                <a:cs typeface="Calibri"/>
              </a:rPr>
              <a:t>1981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Boehm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Calibri"/>
                <a:cs typeface="Calibri"/>
              </a:rPr>
              <a:t>Mikro maliyet </a:t>
            </a:r>
            <a:r>
              <a:rPr dirty="0" sz="1800" spc="-15">
                <a:latin typeface="Calibri"/>
                <a:cs typeface="Calibri"/>
              </a:rPr>
              <a:t>kestirim </a:t>
            </a:r>
            <a:r>
              <a:rPr dirty="0" sz="1800" spc="-5">
                <a:latin typeface="Calibri"/>
                <a:cs typeface="Calibri"/>
              </a:rPr>
              <a:t>modeline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örnektir.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Kullanılacak ayrıntı düzeyine </a:t>
            </a:r>
            <a:r>
              <a:rPr dirty="0" sz="1800" spc="-20">
                <a:latin typeface="Calibri"/>
                <a:cs typeface="Calibri"/>
              </a:rPr>
              <a:t>göre </a:t>
            </a:r>
            <a:r>
              <a:rPr dirty="0" sz="1800" spc="-5">
                <a:latin typeface="Calibri"/>
                <a:cs typeface="Calibri"/>
              </a:rPr>
              <a:t>üç </a:t>
            </a:r>
            <a:r>
              <a:rPr dirty="0" sz="1800" spc="-15">
                <a:latin typeface="Calibri"/>
                <a:cs typeface="Calibri"/>
              </a:rPr>
              <a:t>ayrı </a:t>
            </a:r>
            <a:r>
              <a:rPr dirty="0" sz="1800" spc="-5">
                <a:latin typeface="Calibri"/>
                <a:cs typeface="Calibri"/>
              </a:rPr>
              <a:t>model biçiminde</a:t>
            </a:r>
            <a:r>
              <a:rPr dirty="0" sz="1800" spc="1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yapılabilir:</a:t>
            </a:r>
            <a:endParaRPr sz="18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30">
                <a:solidFill>
                  <a:srgbClr val="373086"/>
                </a:solidFill>
                <a:latin typeface="Calibri"/>
                <a:cs typeface="Calibri"/>
              </a:rPr>
              <a:t>Temel</a:t>
            </a:r>
            <a:r>
              <a:rPr dirty="0" sz="1500" spc="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373086"/>
                </a:solidFill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20">
                <a:solidFill>
                  <a:srgbClr val="373086"/>
                </a:solidFill>
                <a:latin typeface="Calibri"/>
                <a:cs typeface="Calibri"/>
              </a:rPr>
              <a:t>Ara</a:t>
            </a:r>
            <a:r>
              <a:rPr dirty="0" sz="1500" spc="-1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373086"/>
                </a:solidFill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15">
                <a:solidFill>
                  <a:srgbClr val="373086"/>
                </a:solidFill>
                <a:latin typeface="Calibri"/>
                <a:cs typeface="Calibri"/>
              </a:rPr>
              <a:t>Ayrıntı</a:t>
            </a:r>
            <a:r>
              <a:rPr dirty="0" sz="1500" spc="2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373086"/>
                </a:solidFill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1509" y="3649979"/>
            <a:ext cx="2581274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70"/>
              <a:t>COCOMO</a:t>
            </a:r>
            <a:r>
              <a:rPr dirty="0" spc="-145"/>
              <a:t> </a:t>
            </a:r>
            <a:r>
              <a:rPr dirty="0" spc="-50"/>
              <a:t>Modeli	</a:t>
            </a:r>
          </a:p>
        </p:txBody>
      </p:sp>
      <p:sp>
        <p:nvSpPr>
          <p:cNvPr id="3" name="object 3"/>
          <p:cNvSpPr/>
          <p:nvPr/>
        </p:nvSpPr>
        <p:spPr>
          <a:xfrm>
            <a:off x="5435219" y="2727960"/>
            <a:ext cx="186055" cy="1567180"/>
          </a:xfrm>
          <a:custGeom>
            <a:avLst/>
            <a:gdLst/>
            <a:ahLst/>
            <a:cxnLst/>
            <a:rect l="l" t="t" r="r" b="b"/>
            <a:pathLst>
              <a:path w="186054" h="1567179">
                <a:moveTo>
                  <a:pt x="185800" y="0"/>
                </a:moveTo>
                <a:lnTo>
                  <a:pt x="0" y="185800"/>
                </a:lnTo>
                <a:lnTo>
                  <a:pt x="0" y="1567179"/>
                </a:lnTo>
                <a:lnTo>
                  <a:pt x="185800" y="1381378"/>
                </a:lnTo>
                <a:lnTo>
                  <a:pt x="185800" y="0"/>
                </a:lnTo>
                <a:close/>
              </a:path>
            </a:pathLst>
          </a:custGeom>
          <a:solidFill>
            <a:srgbClr val="178A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6900" y="2727960"/>
            <a:ext cx="2484120" cy="186055"/>
          </a:xfrm>
          <a:custGeom>
            <a:avLst/>
            <a:gdLst/>
            <a:ahLst/>
            <a:cxnLst/>
            <a:rect l="l" t="t" r="r" b="b"/>
            <a:pathLst>
              <a:path w="2484120" h="186055">
                <a:moveTo>
                  <a:pt x="2484120" y="0"/>
                </a:moveTo>
                <a:lnTo>
                  <a:pt x="185800" y="0"/>
                </a:lnTo>
                <a:lnTo>
                  <a:pt x="0" y="185800"/>
                </a:lnTo>
                <a:lnTo>
                  <a:pt x="2298319" y="185800"/>
                </a:lnTo>
                <a:lnTo>
                  <a:pt x="2484120" y="0"/>
                </a:lnTo>
                <a:close/>
              </a:path>
            </a:pathLst>
          </a:custGeom>
          <a:solidFill>
            <a:srgbClr val="48BC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6900" y="2727960"/>
            <a:ext cx="2484120" cy="1567180"/>
          </a:xfrm>
          <a:custGeom>
            <a:avLst/>
            <a:gdLst/>
            <a:ahLst/>
            <a:cxnLst/>
            <a:rect l="l" t="t" r="r" b="b"/>
            <a:pathLst>
              <a:path w="2484120" h="1567179">
                <a:moveTo>
                  <a:pt x="0" y="185800"/>
                </a:moveTo>
                <a:lnTo>
                  <a:pt x="185800" y="0"/>
                </a:lnTo>
                <a:lnTo>
                  <a:pt x="2484120" y="0"/>
                </a:lnTo>
                <a:lnTo>
                  <a:pt x="2484120" y="1381378"/>
                </a:lnTo>
                <a:lnTo>
                  <a:pt x="2298319" y="1567179"/>
                </a:lnTo>
                <a:lnTo>
                  <a:pt x="0" y="1567179"/>
                </a:lnTo>
                <a:lnTo>
                  <a:pt x="0" y="1858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6900" y="2727960"/>
            <a:ext cx="2484120" cy="186055"/>
          </a:xfrm>
          <a:custGeom>
            <a:avLst/>
            <a:gdLst/>
            <a:ahLst/>
            <a:cxnLst/>
            <a:rect l="l" t="t" r="r" b="b"/>
            <a:pathLst>
              <a:path w="2484120" h="186055">
                <a:moveTo>
                  <a:pt x="0" y="185800"/>
                </a:moveTo>
                <a:lnTo>
                  <a:pt x="2298319" y="185800"/>
                </a:lnTo>
                <a:lnTo>
                  <a:pt x="248412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5219" y="2913760"/>
            <a:ext cx="0" cy="1381760"/>
          </a:xfrm>
          <a:custGeom>
            <a:avLst/>
            <a:gdLst/>
            <a:ahLst/>
            <a:cxnLst/>
            <a:rect l="l" t="t" r="r" b="b"/>
            <a:pathLst>
              <a:path w="0" h="1381760">
                <a:moveTo>
                  <a:pt x="0" y="0"/>
                </a:moveTo>
                <a:lnTo>
                  <a:pt x="0" y="1381378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36900" y="2913760"/>
            <a:ext cx="2293620" cy="1381760"/>
          </a:xfrm>
          <a:prstGeom prst="rect">
            <a:avLst/>
          </a:prstGeom>
          <a:solidFill>
            <a:srgbClr val="1CACE3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 marL="698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COCOMO</a:t>
            </a:r>
            <a:endParaRPr sz="18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Modeli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33550" y="3505200"/>
            <a:ext cx="1404620" cy="175260"/>
          </a:xfrm>
          <a:custGeom>
            <a:avLst/>
            <a:gdLst/>
            <a:ahLst/>
            <a:cxnLst/>
            <a:rect l="l" t="t" r="r" b="b"/>
            <a:pathLst>
              <a:path w="1404620" h="175260">
                <a:moveTo>
                  <a:pt x="1229360" y="0"/>
                </a:moveTo>
                <a:lnTo>
                  <a:pt x="1229360" y="175260"/>
                </a:lnTo>
                <a:lnTo>
                  <a:pt x="1346200" y="116839"/>
                </a:lnTo>
                <a:lnTo>
                  <a:pt x="1258570" y="116839"/>
                </a:lnTo>
                <a:lnTo>
                  <a:pt x="1258570" y="58420"/>
                </a:lnTo>
                <a:lnTo>
                  <a:pt x="1346200" y="58420"/>
                </a:lnTo>
                <a:lnTo>
                  <a:pt x="1229360" y="0"/>
                </a:lnTo>
                <a:close/>
              </a:path>
              <a:path w="1404620" h="175260">
                <a:moveTo>
                  <a:pt x="1229360" y="58420"/>
                </a:moveTo>
                <a:lnTo>
                  <a:pt x="0" y="58420"/>
                </a:lnTo>
                <a:lnTo>
                  <a:pt x="0" y="116839"/>
                </a:lnTo>
                <a:lnTo>
                  <a:pt x="1229360" y="116839"/>
                </a:lnTo>
                <a:lnTo>
                  <a:pt x="1229360" y="58420"/>
                </a:lnTo>
                <a:close/>
              </a:path>
              <a:path w="1404620" h="175260">
                <a:moveTo>
                  <a:pt x="1346200" y="58420"/>
                </a:moveTo>
                <a:lnTo>
                  <a:pt x="1258570" y="58420"/>
                </a:lnTo>
                <a:lnTo>
                  <a:pt x="1258570" y="116839"/>
                </a:lnTo>
                <a:lnTo>
                  <a:pt x="1346200" y="116839"/>
                </a:lnTo>
                <a:lnTo>
                  <a:pt x="1404620" y="87629"/>
                </a:lnTo>
                <a:lnTo>
                  <a:pt x="1346200" y="58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2548" y="3620008"/>
            <a:ext cx="1308735" cy="674370"/>
          </a:xfrm>
          <a:custGeom>
            <a:avLst/>
            <a:gdLst/>
            <a:ahLst/>
            <a:cxnLst/>
            <a:rect l="l" t="t" r="r" b="b"/>
            <a:pathLst>
              <a:path w="1308734" h="674370">
                <a:moveTo>
                  <a:pt x="1138680" y="621540"/>
                </a:moveTo>
                <a:lnTo>
                  <a:pt x="1112520" y="673862"/>
                </a:lnTo>
                <a:lnTo>
                  <a:pt x="1308480" y="673862"/>
                </a:lnTo>
                <a:lnTo>
                  <a:pt x="1279032" y="634619"/>
                </a:lnTo>
                <a:lnTo>
                  <a:pt x="1164844" y="634619"/>
                </a:lnTo>
                <a:lnTo>
                  <a:pt x="1138680" y="621540"/>
                </a:lnTo>
                <a:close/>
              </a:path>
              <a:path w="1308734" h="674370">
                <a:moveTo>
                  <a:pt x="1164768" y="569365"/>
                </a:moveTo>
                <a:lnTo>
                  <a:pt x="1138680" y="621540"/>
                </a:lnTo>
                <a:lnTo>
                  <a:pt x="1164844" y="634619"/>
                </a:lnTo>
                <a:lnTo>
                  <a:pt x="1190878" y="582422"/>
                </a:lnTo>
                <a:lnTo>
                  <a:pt x="1164768" y="569365"/>
                </a:lnTo>
                <a:close/>
              </a:path>
              <a:path w="1308734" h="674370">
                <a:moveTo>
                  <a:pt x="1190878" y="517144"/>
                </a:moveTo>
                <a:lnTo>
                  <a:pt x="1164768" y="569365"/>
                </a:lnTo>
                <a:lnTo>
                  <a:pt x="1190878" y="582422"/>
                </a:lnTo>
                <a:lnTo>
                  <a:pt x="1164844" y="634619"/>
                </a:lnTo>
                <a:lnTo>
                  <a:pt x="1279032" y="634619"/>
                </a:lnTo>
                <a:lnTo>
                  <a:pt x="1190878" y="517144"/>
                </a:lnTo>
                <a:close/>
              </a:path>
              <a:path w="1308734" h="674370">
                <a:moveTo>
                  <a:pt x="26162" y="0"/>
                </a:moveTo>
                <a:lnTo>
                  <a:pt x="0" y="52324"/>
                </a:lnTo>
                <a:lnTo>
                  <a:pt x="1138680" y="621540"/>
                </a:lnTo>
                <a:lnTo>
                  <a:pt x="1164768" y="569365"/>
                </a:lnTo>
                <a:lnTo>
                  <a:pt x="26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62167" y="2782570"/>
            <a:ext cx="1365250" cy="729615"/>
          </a:xfrm>
          <a:custGeom>
            <a:avLst/>
            <a:gdLst/>
            <a:ahLst/>
            <a:cxnLst/>
            <a:rect l="l" t="t" r="r" b="b"/>
            <a:pathLst>
              <a:path w="1365250" h="729614">
                <a:moveTo>
                  <a:pt x="1195810" y="55030"/>
                </a:moveTo>
                <a:lnTo>
                  <a:pt x="0" y="677671"/>
                </a:lnTo>
                <a:lnTo>
                  <a:pt x="26924" y="729488"/>
                </a:lnTo>
                <a:lnTo>
                  <a:pt x="1222800" y="106811"/>
                </a:lnTo>
                <a:lnTo>
                  <a:pt x="1195810" y="55030"/>
                </a:lnTo>
                <a:close/>
              </a:path>
              <a:path w="1365250" h="729614">
                <a:moveTo>
                  <a:pt x="1334650" y="41528"/>
                </a:moveTo>
                <a:lnTo>
                  <a:pt x="1221739" y="41528"/>
                </a:lnTo>
                <a:lnTo>
                  <a:pt x="1248664" y="93344"/>
                </a:lnTo>
                <a:lnTo>
                  <a:pt x="1222800" y="106811"/>
                </a:lnTo>
                <a:lnTo>
                  <a:pt x="1249807" y="158622"/>
                </a:lnTo>
                <a:lnTo>
                  <a:pt x="1334650" y="41528"/>
                </a:lnTo>
                <a:close/>
              </a:path>
              <a:path w="1365250" h="729614">
                <a:moveTo>
                  <a:pt x="1221739" y="41528"/>
                </a:moveTo>
                <a:lnTo>
                  <a:pt x="1195810" y="55030"/>
                </a:lnTo>
                <a:lnTo>
                  <a:pt x="1222800" y="106811"/>
                </a:lnTo>
                <a:lnTo>
                  <a:pt x="1248664" y="93344"/>
                </a:lnTo>
                <a:lnTo>
                  <a:pt x="1221739" y="41528"/>
                </a:lnTo>
                <a:close/>
              </a:path>
              <a:path w="1365250" h="729614">
                <a:moveTo>
                  <a:pt x="1364741" y="0"/>
                </a:moveTo>
                <a:lnTo>
                  <a:pt x="1168781" y="3175"/>
                </a:lnTo>
                <a:lnTo>
                  <a:pt x="1195810" y="55030"/>
                </a:lnTo>
                <a:lnTo>
                  <a:pt x="1221739" y="41528"/>
                </a:lnTo>
                <a:lnTo>
                  <a:pt x="1334650" y="41528"/>
                </a:lnTo>
                <a:lnTo>
                  <a:pt x="1364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96414" y="3311778"/>
            <a:ext cx="909319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5">
                <a:latin typeface="Arial"/>
                <a:cs typeface="Arial"/>
              </a:rPr>
              <a:t>Satır</a:t>
            </a:r>
            <a:r>
              <a:rPr dirty="0" sz="1350" spc="-75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Sayısı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6097015" y="2591689"/>
            <a:ext cx="61976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latin typeface="Arial"/>
                <a:cs typeface="Arial"/>
              </a:rPr>
              <a:t>İş</a:t>
            </a:r>
            <a:r>
              <a:rPr dirty="0" sz="1350" spc="-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Gücü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4165" y="4291329"/>
            <a:ext cx="56515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0">
                <a:latin typeface="Arial"/>
                <a:cs typeface="Arial"/>
              </a:rPr>
              <a:t>Z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 spc="10">
                <a:latin typeface="Arial"/>
                <a:cs typeface="Arial"/>
              </a:rPr>
              <a:t>m</a:t>
            </a:r>
            <a:r>
              <a:rPr dirty="0" sz="1350" spc="5">
                <a:latin typeface="Arial"/>
                <a:cs typeface="Arial"/>
              </a:rPr>
              <a:t>an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0"/>
              <a:t>COCOMO</a:t>
            </a:r>
            <a:r>
              <a:rPr dirty="0" spc="-125"/>
              <a:t> </a:t>
            </a:r>
            <a:r>
              <a:rPr dirty="0" spc="-65"/>
              <a:t>Formülleri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687060"/>
            <a:ext cx="4315460" cy="228663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255"/>
              </a:spcBef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İs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Gücü (K)</a:t>
            </a:r>
            <a:r>
              <a:rPr dirty="0" sz="2000" spc="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K=a*Sb</a:t>
            </a:r>
            <a:endParaRPr sz="20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1160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Zaman (T)</a:t>
            </a:r>
            <a:r>
              <a:rPr dirty="0" sz="2000" spc="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T=c*Kd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48300"/>
              </a:lnSpc>
              <a:spcBef>
                <a:spcPts val="1265"/>
              </a:spcBef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a,b,c,d : her bir model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farklı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katsayılar  </a:t>
            </a:r>
            <a:r>
              <a:rPr dirty="0" sz="2000">
                <a:solidFill>
                  <a:srgbClr val="001F5F"/>
                </a:solidFill>
                <a:latin typeface="Calibri"/>
                <a:cs typeface="Calibri"/>
              </a:rPr>
              <a:t>S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: bin türünden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satır</a:t>
            </a:r>
            <a:r>
              <a:rPr dirty="0" sz="2000" spc="-7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sayısı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50559" y="2032000"/>
            <a:ext cx="2141219" cy="211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37230" y="4519275"/>
            <a:ext cx="1478830" cy="1396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Proje</a:t>
            </a:r>
            <a:r>
              <a:rPr dirty="0" spc="-165"/>
              <a:t> </a:t>
            </a:r>
            <a:r>
              <a:rPr dirty="0" spc="-55"/>
              <a:t>Sınıfları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08479"/>
            <a:ext cx="6910070" cy="304165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6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40" b="1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dirty="0" sz="2000" spc="8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Projeler:</a:t>
            </a:r>
            <a:endParaRPr sz="20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latin typeface="Arial"/>
                <a:cs typeface="Arial"/>
              </a:rPr>
              <a:t>Boyutları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küçük,</a:t>
            </a:r>
            <a:endParaRPr sz="16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latin typeface="Arial"/>
                <a:cs typeface="Arial"/>
              </a:rPr>
              <a:t>Deneyimli personel tarafından</a:t>
            </a:r>
            <a:r>
              <a:rPr dirty="0" sz="1600" spc="1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gerçekleştirilmiş</a:t>
            </a:r>
            <a:endParaRPr sz="16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latin typeface="Arial"/>
                <a:cs typeface="Arial"/>
              </a:rPr>
              <a:t>LAN üzerinde çalışan </a:t>
            </a:r>
            <a:r>
              <a:rPr dirty="0" sz="1600" spc="-5">
                <a:latin typeface="Arial"/>
                <a:cs typeface="Arial"/>
              </a:rPr>
              <a:t>insan </a:t>
            </a:r>
            <a:r>
              <a:rPr dirty="0" sz="1600" spc="-10">
                <a:latin typeface="Arial"/>
                <a:cs typeface="Arial"/>
              </a:rPr>
              <a:t>kaynakları yönetim </a:t>
            </a:r>
            <a:r>
              <a:rPr dirty="0" sz="1600" spc="-5">
                <a:latin typeface="Arial"/>
                <a:cs typeface="Arial"/>
              </a:rPr>
              <a:t>sistemi</a:t>
            </a:r>
            <a:r>
              <a:rPr dirty="0" sz="1600" spc="2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gibi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40" b="1">
                <a:solidFill>
                  <a:srgbClr val="C00000"/>
                </a:solidFill>
                <a:latin typeface="Arial"/>
                <a:cs typeface="Arial"/>
              </a:rPr>
              <a:t>Yarı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 Gömülü: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4"/>
              </a:spcBef>
            </a:pPr>
            <a:r>
              <a:rPr dirty="0" sz="2000" spc="-5">
                <a:latin typeface="Arial"/>
                <a:cs typeface="Arial"/>
              </a:rPr>
              <a:t>Hem bilgi boyutu </a:t>
            </a:r>
            <a:r>
              <a:rPr dirty="0" sz="2000">
                <a:latin typeface="Arial"/>
                <a:cs typeface="Arial"/>
              </a:rPr>
              <a:t>hem donanım sürme </a:t>
            </a:r>
            <a:r>
              <a:rPr dirty="0" sz="2000" spc="-5">
                <a:latin typeface="Arial"/>
                <a:cs typeface="Arial"/>
              </a:rPr>
              <a:t>boyutu olan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dirty="0" sz="2000" spc="-3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Projeler:</a:t>
            </a:r>
            <a:endParaRPr sz="2000">
              <a:latin typeface="Arial"/>
              <a:cs typeface="Arial"/>
            </a:endParaRPr>
          </a:p>
          <a:p>
            <a:pPr marL="269240" marR="508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Donanım sürmeyi </a:t>
            </a:r>
            <a:r>
              <a:rPr dirty="0" sz="2000">
                <a:latin typeface="Arial"/>
                <a:cs typeface="Arial"/>
              </a:rPr>
              <a:t>hedefleyen </a:t>
            </a:r>
            <a:r>
              <a:rPr dirty="0" sz="2000" spc="-5">
                <a:latin typeface="Arial"/>
                <a:cs typeface="Arial"/>
              </a:rPr>
              <a:t>projeler </a:t>
            </a:r>
            <a:r>
              <a:rPr dirty="0" sz="2000">
                <a:latin typeface="Arial"/>
                <a:cs typeface="Arial"/>
              </a:rPr>
              <a:t>(pilotsuz </a:t>
            </a:r>
            <a:r>
              <a:rPr dirty="0" sz="2000" spc="-5">
                <a:latin typeface="Arial"/>
                <a:cs typeface="Arial"/>
              </a:rPr>
              <a:t>uçağı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süren  </a:t>
            </a:r>
            <a:r>
              <a:rPr dirty="0" sz="2000" spc="-15">
                <a:latin typeface="Arial"/>
                <a:cs typeface="Arial"/>
              </a:rPr>
              <a:t>yazılım </a:t>
            </a:r>
            <a:r>
              <a:rPr dirty="0" sz="2000">
                <a:latin typeface="Arial"/>
                <a:cs typeface="Arial"/>
              </a:rPr>
              <a:t>- donanım </a:t>
            </a:r>
            <a:r>
              <a:rPr dirty="0" sz="2000" spc="-5">
                <a:latin typeface="Arial"/>
                <a:cs typeface="Arial"/>
              </a:rPr>
              <a:t>kısıtları yüksek)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135"/>
              <a:t>Temel </a:t>
            </a:r>
            <a:r>
              <a:rPr dirty="0" spc="-50"/>
              <a:t>Model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34859" cy="1890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Küçük-orta boy projeler için </a:t>
            </a:r>
            <a:r>
              <a:rPr dirty="0" sz="1800" spc="-15">
                <a:latin typeface="Arial"/>
                <a:cs typeface="Arial"/>
              </a:rPr>
              <a:t>hızlı </a:t>
            </a:r>
            <a:r>
              <a:rPr dirty="0" sz="1800" spc="-5">
                <a:latin typeface="Arial"/>
                <a:cs typeface="Arial"/>
              </a:rPr>
              <a:t>kestirim </a:t>
            </a:r>
            <a:r>
              <a:rPr dirty="0" sz="1800" spc="-10">
                <a:latin typeface="Arial"/>
                <a:cs typeface="Arial"/>
              </a:rPr>
              <a:t>yapmak amacıyla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kullanılır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1244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Dezavantajı: </a:t>
            </a:r>
            <a:r>
              <a:rPr dirty="0" sz="1800" spc="-35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projesinin geliştirileceği ortam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15">
                <a:latin typeface="Arial"/>
                <a:cs typeface="Arial"/>
              </a:rPr>
              <a:t>yazılımı  </a:t>
            </a:r>
            <a:r>
              <a:rPr dirty="0" sz="1800" spc="-5">
                <a:latin typeface="Arial"/>
                <a:cs typeface="Arial"/>
              </a:rPr>
              <a:t>geliştirecek ekibin özelliklerini </a:t>
            </a:r>
            <a:r>
              <a:rPr dirty="0" sz="1800">
                <a:latin typeface="Arial"/>
                <a:cs typeface="Arial"/>
              </a:rPr>
              <a:t>dikkate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almaz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5" b="1">
                <a:solidFill>
                  <a:srgbClr val="C00000"/>
                </a:solidFill>
                <a:latin typeface="Arial"/>
                <a:cs typeface="Arial"/>
              </a:rPr>
              <a:t>Avantajı: </a:t>
            </a:r>
            <a:r>
              <a:rPr dirty="0" sz="1800" spc="-5">
                <a:latin typeface="Arial"/>
                <a:cs typeface="Arial"/>
              </a:rPr>
              <a:t>Hesap </a:t>
            </a:r>
            <a:r>
              <a:rPr dirty="0" sz="1800">
                <a:latin typeface="Arial"/>
                <a:cs typeface="Arial"/>
              </a:rPr>
              <a:t>makinesi </a:t>
            </a:r>
            <a:r>
              <a:rPr dirty="0" sz="1800" spc="-5">
                <a:latin typeface="Arial"/>
                <a:cs typeface="Arial"/>
              </a:rPr>
              <a:t>ile </a:t>
            </a:r>
            <a:r>
              <a:rPr dirty="0" sz="1800" spc="-10">
                <a:latin typeface="Arial"/>
                <a:cs typeface="Arial"/>
              </a:rPr>
              <a:t>kolaylıkla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uygulanabilir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5359" y="4297679"/>
            <a:ext cx="21590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135"/>
              <a:t>Temel </a:t>
            </a:r>
            <a:r>
              <a:rPr dirty="0" spc="-50"/>
              <a:t>Model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777" y="1819656"/>
            <a:ext cx="2644775" cy="30251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320040" indent="-256540">
              <a:lnSpc>
                <a:spcPct val="100000"/>
              </a:lnSpc>
              <a:spcBef>
                <a:spcPts val="5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320040" algn="l"/>
              </a:tabLst>
            </a:pPr>
            <a:r>
              <a:rPr dirty="0" sz="1800" spc="-35" b="1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dirty="0" sz="1800" spc="8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İş </a:t>
            </a:r>
            <a:r>
              <a:rPr dirty="0" sz="1500" spc="-5">
                <a:latin typeface="Arial"/>
                <a:cs typeface="Arial"/>
              </a:rPr>
              <a:t>Gücü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K=2.4*S</a:t>
            </a:r>
            <a:r>
              <a:rPr dirty="0" baseline="25000" sz="1500">
                <a:latin typeface="Arial"/>
                <a:cs typeface="Arial"/>
              </a:rPr>
              <a:t>1,05</a:t>
            </a:r>
            <a:endParaRPr baseline="25000" sz="15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Zaman</a:t>
            </a:r>
            <a:r>
              <a:rPr dirty="0" sz="1500" spc="2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T=2.5*K</a:t>
            </a:r>
            <a:r>
              <a:rPr dirty="0" baseline="25000" sz="1500">
                <a:latin typeface="Arial"/>
                <a:cs typeface="Arial"/>
              </a:rPr>
              <a:t>0,38</a:t>
            </a:r>
            <a:endParaRPr baseline="25000"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sz="1600">
              <a:latin typeface="Times New Roman"/>
              <a:cs typeface="Times New Roman"/>
            </a:endParaRPr>
          </a:p>
          <a:p>
            <a:pPr marL="32004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320040" algn="l"/>
              </a:tabLst>
            </a:pPr>
            <a:r>
              <a:rPr dirty="0" sz="1800" spc="-35" b="1">
                <a:solidFill>
                  <a:srgbClr val="C00000"/>
                </a:solidFill>
                <a:latin typeface="Arial"/>
                <a:cs typeface="Arial"/>
              </a:rPr>
              <a:t>Yarı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dirty="0" sz="1800" spc="-1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İş </a:t>
            </a:r>
            <a:r>
              <a:rPr dirty="0" sz="1500" spc="-5">
                <a:latin typeface="Arial"/>
                <a:cs typeface="Arial"/>
              </a:rPr>
              <a:t>Gücü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K=3,0*S</a:t>
            </a:r>
            <a:r>
              <a:rPr dirty="0" baseline="25000" sz="1500">
                <a:latin typeface="Arial"/>
                <a:cs typeface="Arial"/>
              </a:rPr>
              <a:t>1,12</a:t>
            </a:r>
            <a:endParaRPr baseline="25000" sz="15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Zaman</a:t>
            </a:r>
            <a:r>
              <a:rPr dirty="0" sz="1500" spc="2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T=2.5*K</a:t>
            </a:r>
            <a:r>
              <a:rPr dirty="0" baseline="25000" sz="1500">
                <a:latin typeface="Arial"/>
                <a:cs typeface="Arial"/>
              </a:rPr>
              <a:t>0,35</a:t>
            </a:r>
            <a:endParaRPr baseline="25000"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sz="1600">
              <a:latin typeface="Times New Roman"/>
              <a:cs typeface="Times New Roman"/>
            </a:endParaRPr>
          </a:p>
          <a:p>
            <a:pPr marL="3200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320040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İş </a:t>
            </a:r>
            <a:r>
              <a:rPr dirty="0" sz="1500" spc="-5">
                <a:latin typeface="Arial"/>
                <a:cs typeface="Arial"/>
              </a:rPr>
              <a:t>Gücü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K=3,6*S</a:t>
            </a:r>
            <a:r>
              <a:rPr dirty="0" baseline="25000" sz="1500">
                <a:latin typeface="Arial"/>
                <a:cs typeface="Arial"/>
              </a:rPr>
              <a:t>1,20</a:t>
            </a:r>
            <a:endParaRPr baseline="25000" sz="1500">
              <a:latin typeface="Arial"/>
              <a:cs typeface="Arial"/>
            </a:endParaRPr>
          </a:p>
          <a:p>
            <a:pPr lvl="1" marL="621665" indent="-215900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2300" algn="l"/>
              </a:tabLst>
            </a:pPr>
            <a:r>
              <a:rPr dirty="0" sz="1500">
                <a:latin typeface="Arial"/>
                <a:cs typeface="Arial"/>
              </a:rPr>
              <a:t>Zaman</a:t>
            </a:r>
            <a:r>
              <a:rPr dirty="0" sz="1500" spc="2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T=2.5*K</a:t>
            </a:r>
            <a:r>
              <a:rPr dirty="0" baseline="25000" sz="1500">
                <a:latin typeface="Arial"/>
                <a:cs typeface="Arial"/>
              </a:rPr>
              <a:t>0,32</a:t>
            </a:r>
            <a:endParaRPr baseline="25000"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2120" y="2235200"/>
            <a:ext cx="3162300" cy="2877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75"/>
              <a:t>Ara</a:t>
            </a:r>
            <a:r>
              <a:rPr dirty="0" spc="-170"/>
              <a:t> </a:t>
            </a:r>
            <a:r>
              <a:rPr dirty="0" spc="-50"/>
              <a:t>Model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6978650" cy="238315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40">
                <a:latin typeface="Arial"/>
                <a:cs typeface="Arial"/>
              </a:rPr>
              <a:t>Temel </a:t>
            </a:r>
            <a:r>
              <a:rPr dirty="0" sz="1800" spc="-5">
                <a:latin typeface="Arial"/>
                <a:cs typeface="Arial"/>
              </a:rPr>
              <a:t>modelin </a:t>
            </a:r>
            <a:r>
              <a:rPr dirty="0" sz="1800">
                <a:latin typeface="Arial"/>
                <a:cs typeface="Arial"/>
              </a:rPr>
              <a:t>eksikliğini </a:t>
            </a:r>
            <a:r>
              <a:rPr dirty="0" sz="1800" spc="-5">
                <a:latin typeface="Arial"/>
                <a:cs typeface="Arial"/>
              </a:rPr>
              <a:t>gidermek </a:t>
            </a:r>
            <a:r>
              <a:rPr dirty="0" sz="1800" spc="-10">
                <a:latin typeface="Arial"/>
                <a:cs typeface="Arial"/>
              </a:rPr>
              <a:t>amacıyla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oluşturulmuştur.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20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projesinin zaman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iş gücü maliyetlerinin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kestiriminde;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84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Proje ekibinin</a:t>
            </a:r>
            <a:r>
              <a:rPr dirty="0" sz="1500" spc="-35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özelliklerini,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Proje geliştirmede kullanılacak araçları, </a:t>
            </a:r>
            <a:r>
              <a:rPr dirty="0" sz="1500" spc="-5">
                <a:solidFill>
                  <a:srgbClr val="373086"/>
                </a:solidFill>
                <a:latin typeface="Arial"/>
                <a:cs typeface="Arial"/>
              </a:rPr>
              <a:t>yöntem </a:t>
            </a:r>
            <a:r>
              <a:rPr dirty="0" sz="1500" spc="-10">
                <a:solidFill>
                  <a:srgbClr val="373086"/>
                </a:solidFill>
                <a:latin typeface="Arial"/>
                <a:cs typeface="Arial"/>
              </a:rPr>
              <a:t>ve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ortamı dikkate</a:t>
            </a:r>
            <a:r>
              <a:rPr dirty="0" sz="1500" spc="-21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373086"/>
                </a:solidFill>
                <a:latin typeface="Arial"/>
                <a:cs typeface="Arial"/>
              </a:rPr>
              <a:t>alır.</a:t>
            </a:r>
            <a:endParaRPr sz="15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Üç Aşamadan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oluşur: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İş gücü</a:t>
            </a:r>
            <a:r>
              <a:rPr dirty="0" sz="1500" spc="-25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hesaplama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5">
                <a:solidFill>
                  <a:srgbClr val="373086"/>
                </a:solidFill>
                <a:latin typeface="Arial"/>
                <a:cs typeface="Arial"/>
              </a:rPr>
              <a:t>Maliyet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çarpanı</a:t>
            </a:r>
            <a:r>
              <a:rPr dirty="0" sz="1500" spc="-15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hesaplama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İlk iş gücü değerini</a:t>
            </a:r>
            <a:r>
              <a:rPr dirty="0" sz="1500" spc="-75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73086"/>
                </a:solidFill>
                <a:latin typeface="Arial"/>
                <a:cs typeface="Arial"/>
              </a:rPr>
              <a:t>düzeltme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6539" y="4373879"/>
            <a:ext cx="6029960" cy="198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30"/>
              <a:t>İş </a:t>
            </a:r>
            <a:r>
              <a:rPr dirty="0" spc="-45"/>
              <a:t>Gücü</a:t>
            </a:r>
            <a:r>
              <a:rPr dirty="0" spc="-204"/>
              <a:t> </a:t>
            </a:r>
            <a:r>
              <a:rPr dirty="0" spc="-55"/>
              <a:t>Hesaplama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2237422"/>
            <a:ext cx="18014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20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dirty="0" sz="2000" spc="-2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3729" y="2237422"/>
            <a:ext cx="13500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K=3.2*S</a:t>
            </a:r>
            <a:r>
              <a:rPr dirty="0" baseline="24691" sz="2025" spc="-7">
                <a:latin typeface="Arial"/>
                <a:cs typeface="Arial"/>
              </a:rPr>
              <a:t>1,05</a:t>
            </a:r>
            <a:endParaRPr baseline="24691" sz="202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577" y="2847721"/>
            <a:ext cx="26333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40">
                <a:solidFill>
                  <a:srgbClr val="C00000"/>
                </a:solidFill>
                <a:latin typeface="Arial"/>
                <a:cs typeface="Arial"/>
              </a:rPr>
              <a:t>Yarı </a:t>
            </a:r>
            <a:r>
              <a:rPr dirty="0" sz="200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dirty="0" sz="2000" spc="-5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3729" y="2847721"/>
            <a:ext cx="1350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K=3,0*S</a:t>
            </a:r>
            <a:r>
              <a:rPr dirty="0" baseline="24691" sz="2025" spc="-7">
                <a:latin typeface="Arial"/>
                <a:cs typeface="Arial"/>
              </a:rPr>
              <a:t>1,12</a:t>
            </a:r>
            <a:endParaRPr baseline="24691" sz="202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577" y="3579495"/>
            <a:ext cx="21183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dirty="0" sz="2000" spc="-7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3729" y="3579495"/>
            <a:ext cx="1350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K=2.8*S</a:t>
            </a:r>
            <a:r>
              <a:rPr dirty="0" baseline="24691" sz="2025" spc="-7">
                <a:latin typeface="Arial"/>
                <a:cs typeface="Arial"/>
              </a:rPr>
              <a:t>1,20</a:t>
            </a:r>
            <a:endParaRPr baseline="24691" sz="202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08320" y="1960879"/>
            <a:ext cx="2801620" cy="280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Maliyet </a:t>
            </a:r>
            <a:r>
              <a:rPr dirty="0" spc="-55"/>
              <a:t>Çarpanı</a:t>
            </a:r>
            <a:r>
              <a:rPr dirty="0" spc="-95"/>
              <a:t> </a:t>
            </a:r>
            <a:r>
              <a:rPr dirty="0" spc="-55"/>
              <a:t>Hesaplama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69122"/>
            <a:ext cx="6540500" cy="20916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6666"/>
              <a:buFont typeface="Wingdings"/>
              <a:buChar char=""/>
              <a:tabLst>
                <a:tab pos="269875" algn="l"/>
              </a:tabLst>
            </a:pPr>
            <a:r>
              <a:rPr dirty="0" sz="3000" spc="-15">
                <a:latin typeface="Arial"/>
                <a:cs typeface="Arial"/>
              </a:rPr>
              <a:t>Maliyet </a:t>
            </a:r>
            <a:r>
              <a:rPr dirty="0" sz="3000" spc="-10">
                <a:latin typeface="Arial"/>
                <a:cs typeface="Arial"/>
              </a:rPr>
              <a:t>Çarpanı </a:t>
            </a:r>
            <a:r>
              <a:rPr dirty="0" sz="3000" spc="-5">
                <a:latin typeface="Arial"/>
                <a:cs typeface="Arial"/>
              </a:rPr>
              <a:t>15 </a:t>
            </a:r>
            <a:r>
              <a:rPr dirty="0" sz="3000" spc="-15">
                <a:latin typeface="Arial"/>
                <a:cs typeface="Arial"/>
              </a:rPr>
              <a:t>maliyet </a:t>
            </a:r>
            <a:r>
              <a:rPr dirty="0" sz="3000" spc="-10">
                <a:latin typeface="Arial"/>
                <a:cs typeface="Arial"/>
              </a:rPr>
              <a:t>etmeninin  </a:t>
            </a:r>
            <a:r>
              <a:rPr dirty="0" sz="3000" spc="-5">
                <a:latin typeface="Arial"/>
                <a:cs typeface="Arial"/>
              </a:rPr>
              <a:t>çarpımı</a:t>
            </a:r>
            <a:r>
              <a:rPr dirty="0" sz="3000" spc="2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sonucudur.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3300">
                <a:latin typeface="Arial"/>
                <a:cs typeface="Arial"/>
              </a:rPr>
              <a:t>C=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C1*C2*C3*...*C15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6723" y="2743192"/>
            <a:ext cx="2455730" cy="2430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9831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65"/>
              <a:t>A</a:t>
            </a:r>
            <a:r>
              <a:rPr dirty="0" u="none" spc="-60"/>
              <a:t>m</a:t>
            </a:r>
            <a:r>
              <a:rPr dirty="0" u="none" spc="-65"/>
              <a:t>açla</a:t>
            </a:r>
            <a:r>
              <a:rPr dirty="0" u="none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0577" y="1701799"/>
            <a:ext cx="6595109" cy="415734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8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Yazılımda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Planlamanın nasıl yapılacağını</a:t>
            </a:r>
            <a:r>
              <a:rPr dirty="0" sz="1700" spc="-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öğrenmek,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Planlama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aşamasında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gerekli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olan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yöntemleri</a:t>
            </a:r>
            <a:r>
              <a:rPr dirty="0" sz="1700" spc="-1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öğrenmek,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Planlama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aşamasında kaynakların kullanımını</a:t>
            </a:r>
            <a:r>
              <a:rPr dirty="0" sz="1700" spc="-17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görmek,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Proje yapımında maliyet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kestirimlerini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öğrenip projede</a:t>
            </a:r>
            <a:r>
              <a:rPr dirty="0" sz="1700" spc="-1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uygulamak,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5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COCOMO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Modeli hakkında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bilgi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sahibi</a:t>
            </a:r>
            <a:r>
              <a:rPr dirty="0" sz="1700" spc="-114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olmak,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Çözümleme aşamasını öğrenmek,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çözümleme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aşamasında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kullanılan yapıları</a:t>
            </a:r>
            <a:r>
              <a:rPr dirty="0" sz="1700" spc="-1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kavramak,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Ayrıntılı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bir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sistemi çözümleyerek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yeni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bir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sistem</a:t>
            </a:r>
            <a:r>
              <a:rPr dirty="0" sz="1700" spc="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oluşturmak,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Proje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gereksinimlerin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ne anlama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geldiğini</a:t>
            </a:r>
            <a:r>
              <a:rPr dirty="0" sz="1700" spc="-1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öğrenmek.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785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2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akış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diyagramlarının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ne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tür amaca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göre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oluşturulduğunu</a:t>
            </a:r>
            <a:r>
              <a:rPr dirty="0" sz="1700" spc="-1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görmek,</a:t>
            </a:r>
            <a:endParaRPr sz="1700">
              <a:latin typeface="Calibri"/>
              <a:cs typeface="Calibri"/>
            </a:endParaRPr>
          </a:p>
          <a:p>
            <a:pPr marL="185420" indent="-172720">
              <a:lnSpc>
                <a:spcPts val="173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Genel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olarak projemizde </a:t>
            </a:r>
            <a:r>
              <a:rPr dirty="0" sz="1700" spc="-25">
                <a:solidFill>
                  <a:srgbClr val="404040"/>
                </a:solidFill>
                <a:latin typeface="Calibri"/>
                <a:cs typeface="Calibri"/>
              </a:rPr>
              <a:t>Tasarım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aşamasından önceki Planlama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r>
              <a:rPr dirty="0" sz="1700" spc="-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Sistem</a:t>
            </a:r>
            <a:endParaRPr sz="1700">
              <a:latin typeface="Calibri"/>
              <a:cs typeface="Calibri"/>
            </a:endParaRPr>
          </a:p>
          <a:p>
            <a:pPr marL="104139">
              <a:lnSpc>
                <a:spcPts val="1730"/>
              </a:lnSpc>
            </a:pP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Çözümleme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aşamalarını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kavramak.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6320" y="680719"/>
            <a:ext cx="2136139" cy="211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27120" y="6556057"/>
            <a:ext cx="1894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YMT312 YAZILIM TASARIM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dirty="0" sz="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MİMARİSİ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7855" y="6542087"/>
            <a:ext cx="93980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65"/>
              <a:t>Maliyet</a:t>
            </a:r>
            <a:r>
              <a:rPr dirty="0" spc="-130"/>
              <a:t> </a:t>
            </a:r>
            <a:r>
              <a:rPr dirty="0" spc="-60"/>
              <a:t>Etmenleri	</a:t>
            </a:r>
          </a:p>
        </p:txBody>
      </p:sp>
      <p:sp>
        <p:nvSpPr>
          <p:cNvPr id="3" name="object 3"/>
          <p:cNvSpPr/>
          <p:nvPr/>
        </p:nvSpPr>
        <p:spPr>
          <a:xfrm>
            <a:off x="1457960" y="1904621"/>
            <a:ext cx="6175120" cy="418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45"/>
              <a:t>Ürün</a:t>
            </a:r>
            <a:r>
              <a:rPr dirty="0" spc="-140"/>
              <a:t> </a:t>
            </a:r>
            <a:r>
              <a:rPr dirty="0" spc="-70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5830570" cy="2159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5" b="1">
                <a:solidFill>
                  <a:srgbClr val="0D5671"/>
                </a:solidFill>
                <a:latin typeface="Arial"/>
                <a:cs typeface="Arial"/>
              </a:rPr>
              <a:t>Rely: </a:t>
            </a:r>
            <a:r>
              <a:rPr dirty="0" sz="2000" spc="-30">
                <a:latin typeface="Arial"/>
                <a:cs typeface="Arial"/>
              </a:rPr>
              <a:t>Yazılımın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güvenirliği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 b="1">
                <a:solidFill>
                  <a:srgbClr val="0D5671"/>
                </a:solidFill>
                <a:latin typeface="Arial"/>
                <a:cs typeface="Arial"/>
              </a:rPr>
              <a:t>Data: </a:t>
            </a:r>
            <a:r>
              <a:rPr dirty="0" sz="2000" spc="-30">
                <a:latin typeface="Arial"/>
                <a:cs typeface="Arial"/>
              </a:rPr>
              <a:t>Veri </a:t>
            </a:r>
            <a:r>
              <a:rPr dirty="0" sz="2000" spc="-25">
                <a:latin typeface="Arial"/>
                <a:cs typeface="Arial"/>
              </a:rPr>
              <a:t>Tabanının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Büyüklüğü.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Burada </a:t>
            </a:r>
            <a:r>
              <a:rPr dirty="0" sz="2000" spc="-5">
                <a:latin typeface="Arial"/>
                <a:cs typeface="Arial"/>
              </a:rPr>
              <a:t>program büyüklüğüne oranı dikkate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alınır.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solidFill>
                  <a:srgbClr val="0D5671"/>
                </a:solidFill>
                <a:latin typeface="Arial"/>
                <a:cs typeface="Arial"/>
              </a:rPr>
              <a:t>Cplx:</a:t>
            </a:r>
            <a:r>
              <a:rPr dirty="0" sz="2000" spc="-5" b="1">
                <a:solidFill>
                  <a:srgbClr val="0D5671"/>
                </a:solidFill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Karmaşıklığı.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5504" y="3725550"/>
            <a:ext cx="3306260" cy="2144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5"/>
              <a:t>Bilgisayar</a:t>
            </a:r>
            <a:r>
              <a:rPr dirty="0" spc="-50"/>
              <a:t> </a:t>
            </a:r>
            <a:r>
              <a:rPr dirty="0" spc="-70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4973320" cy="258635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5">
                <a:solidFill>
                  <a:srgbClr val="373086"/>
                </a:solidFill>
                <a:latin typeface="Arial"/>
                <a:cs typeface="Arial"/>
              </a:rPr>
              <a:t>Time: </a:t>
            </a:r>
            <a:r>
              <a:rPr dirty="0" sz="2000">
                <a:latin typeface="Arial"/>
                <a:cs typeface="Arial"/>
              </a:rPr>
              <a:t>İşletim zamanı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kısıtı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solidFill>
                  <a:srgbClr val="373086"/>
                </a:solidFill>
                <a:latin typeface="Arial"/>
                <a:cs typeface="Arial"/>
              </a:rPr>
              <a:t>Stor: </a:t>
            </a:r>
            <a:r>
              <a:rPr dirty="0" sz="2000">
                <a:latin typeface="Arial"/>
                <a:cs typeface="Arial"/>
              </a:rPr>
              <a:t>Ana Bellek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Kısıtı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0">
                <a:solidFill>
                  <a:srgbClr val="373086"/>
                </a:solidFill>
                <a:latin typeface="Arial"/>
                <a:cs typeface="Arial"/>
              </a:rPr>
              <a:t>Virt: </a:t>
            </a:r>
            <a:r>
              <a:rPr dirty="0" sz="2000" spc="-5">
                <a:latin typeface="Arial"/>
                <a:cs typeface="Arial"/>
              </a:rPr>
              <a:t>Bilgisayar </a:t>
            </a:r>
            <a:r>
              <a:rPr dirty="0" sz="2000">
                <a:latin typeface="Arial"/>
                <a:cs typeface="Arial"/>
              </a:rPr>
              <a:t>Platform </a:t>
            </a:r>
            <a:r>
              <a:rPr dirty="0" sz="2000" spc="-5">
                <a:latin typeface="Arial"/>
                <a:cs typeface="Arial"/>
              </a:rPr>
              <a:t>Değişim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Olasılığı.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Bellek </a:t>
            </a:r>
            <a:r>
              <a:rPr dirty="0" sz="2000" spc="-10">
                <a:latin typeface="Arial"/>
                <a:cs typeface="Arial"/>
              </a:rPr>
              <a:t>ve </a:t>
            </a:r>
            <a:r>
              <a:rPr dirty="0" sz="2000" spc="-5">
                <a:latin typeface="Arial"/>
                <a:cs typeface="Arial"/>
              </a:rPr>
              <a:t>Disk </a:t>
            </a:r>
            <a:r>
              <a:rPr dirty="0" sz="2000">
                <a:latin typeface="Arial"/>
                <a:cs typeface="Arial"/>
              </a:rPr>
              <a:t>kapasitesi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artırımı,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CPU Upgrade</a:t>
            </a:r>
            <a:endParaRPr sz="2000">
              <a:latin typeface="Arial"/>
              <a:cs typeface="Arial"/>
            </a:endParaRPr>
          </a:p>
          <a:p>
            <a:pPr marL="269240" marR="316865" indent="-256540">
              <a:lnSpc>
                <a:spcPts val="2880"/>
              </a:lnSpc>
              <a:spcBef>
                <a:spcPts val="1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5">
                <a:solidFill>
                  <a:srgbClr val="373086"/>
                </a:solidFill>
                <a:latin typeface="Arial"/>
                <a:cs typeface="Arial"/>
              </a:rPr>
              <a:t>Turn: </a:t>
            </a:r>
            <a:r>
              <a:rPr dirty="0" sz="2000" spc="-5">
                <a:latin typeface="Arial"/>
                <a:cs typeface="Arial"/>
              </a:rPr>
              <a:t>Bilgisayar </a:t>
            </a:r>
            <a:r>
              <a:rPr dirty="0" sz="2000">
                <a:latin typeface="Arial"/>
                <a:cs typeface="Arial"/>
              </a:rPr>
              <a:t>İş Geri Dönüş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Zamanı.  </a:t>
            </a:r>
            <a:r>
              <a:rPr dirty="0" sz="2000" spc="-5">
                <a:latin typeface="Arial"/>
                <a:cs typeface="Arial"/>
              </a:rPr>
              <a:t>Hata düzeltme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süresi.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57520" y="2537460"/>
            <a:ext cx="2715260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Personel</a:t>
            </a:r>
            <a:r>
              <a:rPr dirty="0" spc="-90"/>
              <a:t> </a:t>
            </a:r>
            <a:r>
              <a:rPr dirty="0" spc="-70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5951855" cy="295211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5" b="1">
                <a:solidFill>
                  <a:srgbClr val="0D5671"/>
                </a:solidFill>
                <a:latin typeface="Arial"/>
                <a:cs typeface="Arial"/>
              </a:rPr>
              <a:t>Acap: </a:t>
            </a:r>
            <a:r>
              <a:rPr dirty="0" sz="2000">
                <a:latin typeface="Arial"/>
                <a:cs typeface="Arial"/>
              </a:rPr>
              <a:t>Analist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Yeteneği: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Deneyim, Birlikte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çalışabilirlik.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5" b="1">
                <a:solidFill>
                  <a:srgbClr val="0D5671"/>
                </a:solidFill>
                <a:latin typeface="Arial"/>
                <a:cs typeface="Arial"/>
              </a:rPr>
              <a:t>Aexp: </a:t>
            </a:r>
            <a:r>
              <a:rPr dirty="0" sz="2000" spc="-5">
                <a:latin typeface="Arial"/>
                <a:cs typeface="Arial"/>
              </a:rPr>
              <a:t>Uygulama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Proje ekibinin ortalama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tecrübesi.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solidFill>
                  <a:srgbClr val="0D5671"/>
                </a:solidFill>
                <a:latin typeface="Arial"/>
                <a:cs typeface="Arial"/>
              </a:rPr>
              <a:t>Pcap: </a:t>
            </a:r>
            <a:r>
              <a:rPr dirty="0" sz="2000">
                <a:latin typeface="Arial"/>
                <a:cs typeface="Arial"/>
              </a:rPr>
              <a:t>Programcı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Yeteneği.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25" b="1">
                <a:solidFill>
                  <a:srgbClr val="0D5671"/>
                </a:solidFill>
                <a:latin typeface="Arial"/>
                <a:cs typeface="Arial"/>
              </a:rPr>
              <a:t>Vexp: </a:t>
            </a:r>
            <a:r>
              <a:rPr dirty="0" sz="2000" spc="-5">
                <a:latin typeface="Arial"/>
                <a:cs typeface="Arial"/>
              </a:rPr>
              <a:t>Bilgisayar </a:t>
            </a:r>
            <a:r>
              <a:rPr dirty="0" sz="2000">
                <a:latin typeface="Arial"/>
                <a:cs typeface="Arial"/>
              </a:rPr>
              <a:t>Platformu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Proje ekibinin </a:t>
            </a:r>
            <a:r>
              <a:rPr dirty="0" sz="2000" spc="-5">
                <a:latin typeface="Arial"/>
                <a:cs typeface="Arial"/>
              </a:rPr>
              <a:t>geliştirilecek </a:t>
            </a:r>
            <a:r>
              <a:rPr dirty="0" sz="2000">
                <a:latin typeface="Arial"/>
                <a:cs typeface="Arial"/>
              </a:rPr>
              <a:t>platformu tanıma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oranı.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solidFill>
                  <a:srgbClr val="0D5671"/>
                </a:solidFill>
                <a:latin typeface="Arial"/>
                <a:cs typeface="Arial"/>
              </a:rPr>
              <a:t>Lexp: </a:t>
            </a:r>
            <a:r>
              <a:rPr dirty="0" sz="2000">
                <a:latin typeface="Arial"/>
                <a:cs typeface="Arial"/>
              </a:rPr>
              <a:t>Programlama </a:t>
            </a:r>
            <a:r>
              <a:rPr dirty="0" sz="2000" spc="-5">
                <a:latin typeface="Arial"/>
                <a:cs typeface="Arial"/>
              </a:rPr>
              <a:t>dili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0940" y="1254760"/>
            <a:ext cx="3429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Proje</a:t>
            </a:r>
            <a:r>
              <a:rPr dirty="0" spc="-165"/>
              <a:t> </a:t>
            </a:r>
            <a:r>
              <a:rPr dirty="0" spc="-65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10329"/>
            <a:ext cx="5064125" cy="310070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8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 b="1">
                <a:solidFill>
                  <a:srgbClr val="0D5671"/>
                </a:solidFill>
                <a:latin typeface="Arial"/>
                <a:cs typeface="Arial"/>
              </a:rPr>
              <a:t>Modp: </a:t>
            </a:r>
            <a:r>
              <a:rPr dirty="0" sz="2000">
                <a:latin typeface="Arial"/>
                <a:cs typeface="Arial"/>
              </a:rPr>
              <a:t>Modern Programlama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Teknikleri.</a:t>
            </a:r>
            <a:endParaRPr sz="2000">
              <a:latin typeface="Arial"/>
              <a:cs typeface="Arial"/>
            </a:endParaRPr>
          </a:p>
          <a:p>
            <a:pPr lvl="1" marL="927100" indent="-572135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dirty="0" sz="1800" spc="-30">
                <a:latin typeface="Arial"/>
                <a:cs typeface="Arial"/>
              </a:rPr>
              <a:t>Yapısal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programlama,</a:t>
            </a:r>
            <a:endParaRPr sz="1800">
              <a:latin typeface="Arial"/>
              <a:cs typeface="Arial"/>
            </a:endParaRPr>
          </a:p>
          <a:p>
            <a:pPr lvl="1" marL="927100" indent="-572135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Görsel</a:t>
            </a:r>
            <a:r>
              <a:rPr dirty="0" sz="1800" spc="-5">
                <a:latin typeface="Arial"/>
                <a:cs typeface="Arial"/>
              </a:rPr>
              <a:t> programlama,</a:t>
            </a:r>
            <a:endParaRPr sz="1800">
              <a:latin typeface="Arial"/>
              <a:cs typeface="Arial"/>
            </a:endParaRPr>
          </a:p>
          <a:p>
            <a:pPr lvl="1" marL="927100" indent="-572135">
              <a:lnSpc>
                <a:spcPct val="100000"/>
              </a:lnSpc>
              <a:spcBef>
                <a:spcPts val="4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dirty="0" sz="1800" spc="-30">
                <a:latin typeface="Arial"/>
                <a:cs typeface="Arial"/>
              </a:rPr>
              <a:t>Yeniden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kullanılabilirlik.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30" b="1">
                <a:solidFill>
                  <a:srgbClr val="0D5671"/>
                </a:solidFill>
                <a:latin typeface="Arial"/>
                <a:cs typeface="Arial"/>
              </a:rPr>
              <a:t>Tool: </a:t>
            </a:r>
            <a:r>
              <a:rPr dirty="0" sz="2000" spc="-35">
                <a:latin typeface="Arial"/>
                <a:cs typeface="Arial"/>
              </a:rPr>
              <a:t>Yazılım </a:t>
            </a:r>
            <a:r>
              <a:rPr dirty="0" sz="2000">
                <a:latin typeface="Arial"/>
                <a:cs typeface="Arial"/>
              </a:rPr>
              <a:t>Geliştirme araçları</a:t>
            </a:r>
            <a:r>
              <a:rPr dirty="0" sz="2000" spc="-5">
                <a:latin typeface="Arial"/>
                <a:cs typeface="Arial"/>
              </a:rPr>
              <a:t> kullanımı.</a:t>
            </a:r>
            <a:endParaRPr sz="20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5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araçları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>
                <a:latin typeface="Arial"/>
                <a:cs typeface="Arial"/>
              </a:rPr>
              <a:t>Metin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düzenleyiciler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4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>
                <a:latin typeface="Arial"/>
                <a:cs typeface="Arial"/>
              </a:rPr>
              <a:t>Ortam </a:t>
            </a:r>
            <a:r>
              <a:rPr dirty="0" sz="1800" spc="-10">
                <a:latin typeface="Arial"/>
                <a:cs typeface="Arial"/>
              </a:rPr>
              <a:t>yönetim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araçları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solidFill>
                  <a:srgbClr val="0D5671"/>
                </a:solidFill>
                <a:latin typeface="Arial"/>
                <a:cs typeface="Arial"/>
              </a:rPr>
              <a:t>Sced: </a:t>
            </a:r>
            <a:r>
              <a:rPr dirty="0" sz="2000">
                <a:latin typeface="Arial"/>
                <a:cs typeface="Arial"/>
              </a:rPr>
              <a:t>Zaman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Kısıtı.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69329" y="2527300"/>
            <a:ext cx="1762125" cy="180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40"/>
              <a:t>İlk </a:t>
            </a:r>
            <a:r>
              <a:rPr dirty="0" spc="-50"/>
              <a:t>İşgücü </a:t>
            </a:r>
            <a:r>
              <a:rPr dirty="0" spc="-55"/>
              <a:t>değerini</a:t>
            </a:r>
            <a:r>
              <a:rPr dirty="0" spc="-140"/>
              <a:t> </a:t>
            </a:r>
            <a:r>
              <a:rPr dirty="0" spc="-70"/>
              <a:t>Düzeltme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7280909" cy="1496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  <a:tab pos="2756535" algn="l"/>
                <a:tab pos="4585970" algn="l"/>
              </a:tabLst>
            </a:pPr>
            <a:r>
              <a:rPr dirty="0" sz="2000">
                <a:latin typeface="Arial"/>
                <a:cs typeface="Arial"/>
              </a:rPr>
              <a:t>Kd= 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*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	Kd=Düzeltilmiş	İşgücü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2000">
                <a:latin typeface="Arial"/>
                <a:cs typeface="Arial"/>
              </a:rPr>
              <a:t>* </a:t>
            </a:r>
            <a:r>
              <a:rPr dirty="0" sz="2000" spc="-40">
                <a:latin typeface="Arial"/>
                <a:cs typeface="Arial"/>
              </a:rPr>
              <a:t>Temel </a:t>
            </a:r>
            <a:r>
              <a:rPr dirty="0" sz="2000">
                <a:latin typeface="Arial"/>
                <a:cs typeface="Arial"/>
              </a:rPr>
              <a:t>Formüldeki Zamanla formülü </a:t>
            </a:r>
            <a:r>
              <a:rPr dirty="0" sz="2000" spc="-5">
                <a:latin typeface="Arial"/>
                <a:cs typeface="Arial"/>
              </a:rPr>
              <a:t>kullanılarak </a:t>
            </a:r>
            <a:r>
              <a:rPr dirty="0" sz="2000">
                <a:latin typeface="Arial"/>
                <a:cs typeface="Arial"/>
              </a:rPr>
              <a:t>zaman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maliyeti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2000" spc="-15">
                <a:latin typeface="Arial"/>
                <a:cs typeface="Arial"/>
              </a:rPr>
              <a:t>hesaplanır.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9400" y="3660140"/>
            <a:ext cx="3550920" cy="250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0"/>
              <a:t>Ayrıntı</a:t>
            </a:r>
            <a:r>
              <a:rPr dirty="0" spc="-125"/>
              <a:t> </a:t>
            </a:r>
            <a:r>
              <a:rPr dirty="0" spc="-50"/>
              <a:t>Modeli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7021195" cy="243649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515"/>
              </a:spcBef>
            </a:pPr>
            <a:r>
              <a:rPr dirty="0" sz="1800" spc="-40">
                <a:latin typeface="Arial"/>
                <a:cs typeface="Arial"/>
              </a:rPr>
              <a:t>Temel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ara modele ek olarak </a:t>
            </a:r>
            <a:r>
              <a:rPr dirty="0" sz="1800">
                <a:latin typeface="Arial"/>
                <a:cs typeface="Arial"/>
              </a:rPr>
              <a:t>iki </a:t>
            </a:r>
            <a:r>
              <a:rPr dirty="0" sz="1800" spc="-10">
                <a:latin typeface="Arial"/>
                <a:cs typeface="Arial"/>
              </a:rPr>
              <a:t>özellik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taşır.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Aşama </a:t>
            </a:r>
            <a:r>
              <a:rPr dirty="0" sz="1800" spc="-5">
                <a:latin typeface="Arial"/>
                <a:cs typeface="Arial"/>
              </a:rPr>
              <a:t>ile ilgili işgücü </a:t>
            </a:r>
            <a:r>
              <a:rPr dirty="0" sz="1800" spc="-10">
                <a:latin typeface="Arial"/>
                <a:cs typeface="Arial"/>
              </a:rPr>
              <a:t>katsayıları: </a:t>
            </a:r>
            <a:r>
              <a:rPr dirty="0" sz="1800" spc="-5">
                <a:latin typeface="Arial"/>
                <a:cs typeface="Arial"/>
              </a:rPr>
              <a:t>her </a:t>
            </a:r>
            <a:r>
              <a:rPr dirty="0" sz="1800">
                <a:latin typeface="Arial"/>
                <a:cs typeface="Arial"/>
              </a:rPr>
              <a:t>aşama </a:t>
            </a:r>
            <a:r>
              <a:rPr dirty="0" sz="1800" spc="-5">
                <a:latin typeface="Arial"/>
                <a:cs typeface="Arial"/>
              </a:rPr>
              <a:t>için (planlama,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analiz,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tasarım, geliştirme, </a:t>
            </a:r>
            <a:r>
              <a:rPr dirty="0" sz="1800">
                <a:latin typeface="Arial"/>
                <a:cs typeface="Arial"/>
              </a:rPr>
              <a:t>test etme) farklı </a:t>
            </a:r>
            <a:r>
              <a:rPr dirty="0" sz="1800" spc="-20">
                <a:latin typeface="Arial"/>
                <a:cs typeface="Arial"/>
              </a:rPr>
              <a:t>katsayılar, </a:t>
            </a:r>
            <a:r>
              <a:rPr dirty="0" sz="1800" spc="-5">
                <a:latin typeface="Arial"/>
                <a:cs typeface="Arial"/>
              </a:rPr>
              <a:t>karmaşıklık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belirler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Üç </a:t>
            </a:r>
            <a:r>
              <a:rPr dirty="0" sz="1800" spc="-10">
                <a:latin typeface="Arial"/>
                <a:cs typeface="Arial"/>
              </a:rPr>
              <a:t>düzey </a:t>
            </a:r>
            <a:r>
              <a:rPr dirty="0" sz="1800" spc="-5">
                <a:latin typeface="Arial"/>
                <a:cs typeface="Arial"/>
              </a:rPr>
              <a:t>ürün </a:t>
            </a:r>
            <a:r>
              <a:rPr dirty="0" sz="1800" spc="-10">
                <a:latin typeface="Arial"/>
                <a:cs typeface="Arial"/>
              </a:rPr>
              <a:t>sıra düzeni: </a:t>
            </a:r>
            <a:r>
              <a:rPr dirty="0" sz="1800" spc="-20">
                <a:latin typeface="Arial"/>
                <a:cs typeface="Arial"/>
              </a:rPr>
              <a:t>yazılım </a:t>
            </a:r>
            <a:r>
              <a:rPr dirty="0" sz="1800" spc="-10">
                <a:latin typeface="Arial"/>
                <a:cs typeface="Arial"/>
              </a:rPr>
              <a:t>maliyet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kestiriminde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10">
                <a:latin typeface="Arial"/>
                <a:cs typeface="Arial"/>
              </a:rPr>
              <a:t>Modül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Altsistem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Sistem</a:t>
            </a:r>
            <a:endParaRPr sz="15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20"/>
              </a:spcBef>
            </a:pPr>
            <a:r>
              <a:rPr dirty="0" sz="1800" spc="-10">
                <a:latin typeface="Arial"/>
                <a:cs typeface="Arial"/>
              </a:rPr>
              <a:t>Sıra düzenini </a:t>
            </a:r>
            <a:r>
              <a:rPr dirty="0" sz="1800">
                <a:latin typeface="Arial"/>
                <a:cs typeface="Arial"/>
              </a:rPr>
              <a:t>dikkate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alır.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4579" y="2606039"/>
            <a:ext cx="4462780" cy="337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Proje </a:t>
            </a:r>
            <a:r>
              <a:rPr dirty="0" spc="-50"/>
              <a:t>Ekip </a:t>
            </a:r>
            <a:r>
              <a:rPr dirty="0" spc="-100"/>
              <a:t>Yapısı</a:t>
            </a:r>
            <a:r>
              <a:rPr dirty="0" spc="-130"/>
              <a:t> </a:t>
            </a:r>
            <a:r>
              <a:rPr dirty="0" spc="-55"/>
              <a:t>Oluşturma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15859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0">
                <a:latin typeface="Arial"/>
                <a:cs typeface="Arial"/>
              </a:rPr>
              <a:t>PANDA </a:t>
            </a:r>
            <a:r>
              <a:rPr dirty="0" sz="1800" spc="-5">
                <a:latin typeface="Arial"/>
                <a:cs typeface="Arial"/>
              </a:rPr>
              <a:t>proje </a:t>
            </a:r>
            <a:r>
              <a:rPr dirty="0" sz="1800">
                <a:latin typeface="Arial"/>
                <a:cs typeface="Arial"/>
              </a:rPr>
              <a:t>Ekip </a:t>
            </a:r>
            <a:r>
              <a:rPr dirty="0" sz="1800" spc="-15">
                <a:latin typeface="Arial"/>
                <a:cs typeface="Arial"/>
              </a:rPr>
              <a:t>yapısı </a:t>
            </a:r>
            <a:r>
              <a:rPr dirty="0" sz="1800">
                <a:latin typeface="Arial"/>
                <a:cs typeface="Arial"/>
              </a:rPr>
              <a:t>temel </a:t>
            </a:r>
            <a:r>
              <a:rPr dirty="0" sz="1800" spc="-5">
                <a:latin typeface="Arial"/>
                <a:cs typeface="Arial"/>
              </a:rPr>
              <a:t>olarak her proje biriminin doğrudan  proje </a:t>
            </a:r>
            <a:r>
              <a:rPr dirty="0" sz="1800" spc="-10">
                <a:latin typeface="Arial"/>
                <a:cs typeface="Arial"/>
              </a:rPr>
              <a:t>yönetimine </a:t>
            </a:r>
            <a:r>
              <a:rPr dirty="0" sz="1800" spc="-5">
                <a:latin typeface="Arial"/>
                <a:cs typeface="Arial"/>
              </a:rPr>
              <a:t>bağlı olarak çalışması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işlevsel bölümlenme </a:t>
            </a:r>
            <a:r>
              <a:rPr dirty="0" sz="1800" spc="-10">
                <a:latin typeface="Arial"/>
                <a:cs typeface="Arial"/>
              </a:rPr>
              <a:t>esasına  </a:t>
            </a:r>
            <a:r>
              <a:rPr dirty="0" sz="1800" spc="-5">
                <a:latin typeface="Arial"/>
                <a:cs typeface="Arial"/>
              </a:rPr>
              <a:t>göre </a:t>
            </a:r>
            <a:r>
              <a:rPr dirty="0" sz="1800" spc="-15">
                <a:latin typeface="Arial"/>
                <a:cs typeface="Arial"/>
              </a:rPr>
              <a:t>oluşturulur. </a:t>
            </a:r>
            <a:r>
              <a:rPr dirty="0" sz="1800" spc="-40">
                <a:latin typeface="Arial"/>
                <a:cs typeface="Arial"/>
              </a:rPr>
              <a:t>Temel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bileşenler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Proje Denetim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Proje </a:t>
            </a:r>
            <a:r>
              <a:rPr dirty="0" sz="1500" spc="-5">
                <a:latin typeface="Arial"/>
                <a:cs typeface="Arial"/>
              </a:rPr>
              <a:t>Yönetim</a:t>
            </a:r>
            <a:r>
              <a:rPr dirty="0" sz="1500" spc="-114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Kalite </a:t>
            </a:r>
            <a:r>
              <a:rPr dirty="0" sz="1500" spc="-5">
                <a:latin typeface="Arial"/>
                <a:cs typeface="Arial"/>
              </a:rPr>
              <a:t>Yönetim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Proje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Ofisi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30">
                <a:latin typeface="Arial"/>
                <a:cs typeface="Arial"/>
              </a:rPr>
              <a:t>Teknik </a:t>
            </a:r>
            <a:r>
              <a:rPr dirty="0" sz="1500">
                <a:latin typeface="Arial"/>
                <a:cs typeface="Arial"/>
              </a:rPr>
              <a:t>Destek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25">
                <a:latin typeface="Arial"/>
                <a:cs typeface="Arial"/>
              </a:rPr>
              <a:t>Yazılım </a:t>
            </a:r>
            <a:r>
              <a:rPr dirty="0" sz="1500" spc="-5">
                <a:latin typeface="Arial"/>
                <a:cs typeface="Arial"/>
              </a:rPr>
              <a:t>Üretim </a:t>
            </a:r>
            <a:r>
              <a:rPr dirty="0" sz="1500">
                <a:latin typeface="Arial"/>
                <a:cs typeface="Arial"/>
              </a:rPr>
              <a:t>Eşgüdüm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Eğitim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5">
                <a:latin typeface="Arial"/>
                <a:cs typeface="Arial"/>
              </a:rPr>
              <a:t>Uygulama </a:t>
            </a:r>
            <a:r>
              <a:rPr dirty="0" sz="1500">
                <a:latin typeface="Arial"/>
                <a:cs typeface="Arial"/>
              </a:rPr>
              <a:t>Destek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2579" y="2875279"/>
            <a:ext cx="4234180" cy="244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Yüklenici Proje </a:t>
            </a:r>
            <a:r>
              <a:rPr dirty="0" spc="-50"/>
              <a:t>Ekip</a:t>
            </a:r>
            <a:r>
              <a:rPr dirty="0" spc="-60"/>
              <a:t> </a:t>
            </a:r>
            <a:r>
              <a:rPr dirty="0" spc="-100"/>
              <a:t>Yapısı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36459" cy="2383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28067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Proje Denetim Birimi: </a:t>
            </a:r>
            <a:r>
              <a:rPr dirty="0" sz="1800" spc="-5">
                <a:latin typeface="Arial"/>
                <a:cs typeface="Arial"/>
              </a:rPr>
              <a:t>En üst </a:t>
            </a:r>
            <a:r>
              <a:rPr dirty="0" sz="1800" spc="-10">
                <a:latin typeface="Arial"/>
                <a:cs typeface="Arial"/>
              </a:rPr>
              <a:t>düzey yönetimlerin </a:t>
            </a:r>
            <a:r>
              <a:rPr dirty="0" sz="1800" spc="-5">
                <a:latin typeface="Arial"/>
                <a:cs typeface="Arial"/>
              </a:rPr>
              <a:t>proje ile ilgisinin  </a:t>
            </a:r>
            <a:r>
              <a:rPr dirty="0" sz="1800">
                <a:latin typeface="Arial"/>
                <a:cs typeface="Arial"/>
              </a:rPr>
              <a:t>sürekli </a:t>
            </a:r>
            <a:r>
              <a:rPr dirty="0" sz="1800" spc="-5">
                <a:latin typeface="Arial"/>
                <a:cs typeface="Arial"/>
              </a:rPr>
              <a:t>sıcak </a:t>
            </a:r>
            <a:r>
              <a:rPr dirty="0" sz="1800">
                <a:latin typeface="Arial"/>
                <a:cs typeface="Arial"/>
              </a:rPr>
              <a:t>tutulması ve </a:t>
            </a:r>
            <a:r>
              <a:rPr dirty="0" sz="1800" spc="-10">
                <a:latin typeface="Arial"/>
                <a:cs typeface="Arial"/>
              </a:rPr>
              <a:t>onların projeye </a:t>
            </a:r>
            <a:r>
              <a:rPr dirty="0" sz="1800" spc="-5">
                <a:latin typeface="Arial"/>
                <a:cs typeface="Arial"/>
              </a:rPr>
              <a:t>dahil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edilmesi</a:t>
            </a:r>
            <a:endParaRPr sz="1800">
              <a:latin typeface="Arial"/>
              <a:cs typeface="Arial"/>
            </a:endParaRPr>
          </a:p>
          <a:p>
            <a:pPr marL="269240" marR="129539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Proje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Yönetim Birimi: </a:t>
            </a:r>
            <a:r>
              <a:rPr dirty="0" sz="1800">
                <a:latin typeface="Arial"/>
                <a:cs typeface="Arial"/>
              </a:rPr>
              <a:t>Proje </a:t>
            </a:r>
            <a:r>
              <a:rPr dirty="0" sz="1800" spc="-10">
                <a:latin typeface="Arial"/>
                <a:cs typeface="Arial"/>
              </a:rPr>
              <a:t>yönetiminden </a:t>
            </a:r>
            <a:r>
              <a:rPr dirty="0" sz="1800" spc="-5">
                <a:latin typeface="Arial"/>
                <a:cs typeface="Arial"/>
              </a:rPr>
              <a:t>en üst </a:t>
            </a:r>
            <a:r>
              <a:rPr dirty="0" sz="1800" spc="-15">
                <a:latin typeface="Arial"/>
                <a:cs typeface="Arial"/>
              </a:rPr>
              <a:t>düzeyde </a:t>
            </a:r>
            <a:r>
              <a:rPr dirty="0" sz="1800">
                <a:latin typeface="Arial"/>
                <a:cs typeface="Arial"/>
              </a:rPr>
              <a:t>sorumlu  </a:t>
            </a:r>
            <a:r>
              <a:rPr dirty="0" sz="1800" spc="-5">
                <a:latin typeface="Arial"/>
                <a:cs typeface="Arial"/>
              </a:rPr>
              <a:t>birim. </a:t>
            </a:r>
            <a:r>
              <a:rPr dirty="0" sz="1800">
                <a:latin typeface="Arial"/>
                <a:cs typeface="Arial"/>
              </a:rPr>
              <a:t>Proje </a:t>
            </a:r>
            <a:r>
              <a:rPr dirty="0" sz="1800" spc="-10">
                <a:latin typeface="Arial"/>
                <a:cs typeface="Arial"/>
              </a:rPr>
              <a:t>boyutuna </a:t>
            </a:r>
            <a:r>
              <a:rPr dirty="0" sz="1800" spc="-5">
                <a:latin typeface="Arial"/>
                <a:cs typeface="Arial"/>
              </a:rPr>
              <a:t>göre bir </a:t>
            </a:r>
            <a:r>
              <a:rPr dirty="0" sz="1800" spc="-15">
                <a:latin typeface="Arial"/>
                <a:cs typeface="Arial"/>
              </a:rPr>
              <a:t>yada </a:t>
            </a:r>
            <a:r>
              <a:rPr dirty="0" sz="1800" spc="-5">
                <a:latin typeface="Arial"/>
                <a:cs typeface="Arial"/>
              </a:rPr>
              <a:t>daha </a:t>
            </a:r>
            <a:r>
              <a:rPr dirty="0" sz="1800">
                <a:latin typeface="Arial"/>
                <a:cs typeface="Arial"/>
              </a:rPr>
              <a:t>çok </a:t>
            </a:r>
            <a:r>
              <a:rPr dirty="0" sz="1800" spc="-10">
                <a:latin typeface="Arial"/>
                <a:cs typeface="Arial"/>
              </a:rPr>
              <a:t>yöneticiden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oluşur.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Kalite Yönetim Birimi: </a:t>
            </a:r>
            <a:r>
              <a:rPr dirty="0" sz="1800" spc="-5">
                <a:latin typeface="Arial"/>
                <a:cs typeface="Arial"/>
              </a:rPr>
              <a:t>Projenin amacına </a:t>
            </a:r>
            <a:r>
              <a:rPr dirty="0" sz="1800" spc="-10">
                <a:latin typeface="Arial"/>
                <a:cs typeface="Arial"/>
              </a:rPr>
              <a:t>uygunluğunu </a:t>
            </a:r>
            <a:r>
              <a:rPr dirty="0" sz="1800" spc="-5">
                <a:latin typeface="Arial"/>
                <a:cs typeface="Arial"/>
              </a:rPr>
              <a:t>üretim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süreci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boyunca </a:t>
            </a:r>
            <a:r>
              <a:rPr dirty="0" sz="1800" spc="-5">
                <a:latin typeface="Arial"/>
                <a:cs typeface="Arial"/>
              </a:rPr>
              <a:t>denetler ve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onaylar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Proje Ofisi: </a:t>
            </a:r>
            <a:r>
              <a:rPr dirty="0" sz="1800" spc="-5">
                <a:latin typeface="Arial"/>
                <a:cs typeface="Arial"/>
              </a:rPr>
              <a:t>Her </a:t>
            </a:r>
            <a:r>
              <a:rPr dirty="0" sz="1800">
                <a:latin typeface="Arial"/>
                <a:cs typeface="Arial"/>
              </a:rPr>
              <a:t>türlü </a:t>
            </a:r>
            <a:r>
              <a:rPr dirty="0" sz="1800" spc="-10">
                <a:latin typeface="Arial"/>
                <a:cs typeface="Arial"/>
              </a:rPr>
              <a:t>yönetimsel işlerden(yazışma, </a:t>
            </a:r>
            <a:r>
              <a:rPr dirty="0" sz="1800" spc="-5">
                <a:latin typeface="Arial"/>
                <a:cs typeface="Arial"/>
              </a:rPr>
              <a:t>personel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izleme)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sorumlu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birimdir.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Yüklenici Proje </a:t>
            </a:r>
            <a:r>
              <a:rPr dirty="0" spc="-50"/>
              <a:t>Ekip</a:t>
            </a:r>
            <a:r>
              <a:rPr dirty="0" spc="-60"/>
              <a:t> </a:t>
            </a:r>
            <a:r>
              <a:rPr dirty="0" spc="-100"/>
              <a:t>Yapısı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447280" cy="2383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19494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Teknik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Destek Birimi: </a:t>
            </a:r>
            <a:r>
              <a:rPr dirty="0" sz="1800" spc="-5">
                <a:latin typeface="Arial"/>
                <a:cs typeface="Arial"/>
              </a:rPr>
              <a:t>Donanım, </a:t>
            </a:r>
            <a:r>
              <a:rPr dirty="0" sz="1800">
                <a:latin typeface="Arial"/>
                <a:cs typeface="Arial"/>
              </a:rPr>
              <a:t>İşletim sistemi, </a:t>
            </a:r>
            <a:r>
              <a:rPr dirty="0" sz="1800" spc="-30">
                <a:latin typeface="Arial"/>
                <a:cs typeface="Arial"/>
              </a:rPr>
              <a:t>Veri </a:t>
            </a:r>
            <a:r>
              <a:rPr dirty="0" sz="1800">
                <a:latin typeface="Arial"/>
                <a:cs typeface="Arial"/>
              </a:rPr>
              <a:t>tabanı </a:t>
            </a:r>
            <a:r>
              <a:rPr dirty="0" sz="1800" spc="-5">
                <a:latin typeface="Arial"/>
                <a:cs typeface="Arial"/>
              </a:rPr>
              <a:t>gibi </a:t>
            </a:r>
            <a:r>
              <a:rPr dirty="0" sz="1800">
                <a:latin typeface="Arial"/>
                <a:cs typeface="Arial"/>
              </a:rPr>
              <a:t>teknik  </a:t>
            </a:r>
            <a:r>
              <a:rPr dirty="0" sz="1800" spc="-5">
                <a:latin typeface="Arial"/>
                <a:cs typeface="Arial"/>
              </a:rPr>
              <a:t>destek</a:t>
            </a:r>
            <a:endParaRPr sz="1800">
              <a:latin typeface="Arial"/>
              <a:cs typeface="Arial"/>
            </a:endParaRPr>
          </a:p>
          <a:p>
            <a:pPr marL="269240" marR="508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Yazılım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Üretim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Eşgüdüm Birimi: </a:t>
            </a:r>
            <a:r>
              <a:rPr dirty="0" sz="1800" spc="-35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Üretim Ekiplerinden oluşur(4-7  kişilik </a:t>
            </a:r>
            <a:r>
              <a:rPr dirty="0" sz="1800" spc="-15">
                <a:latin typeface="Arial"/>
                <a:cs typeface="Arial"/>
              </a:rPr>
              <a:t>sayı </a:t>
            </a:r>
            <a:r>
              <a:rPr dirty="0" sz="1800" spc="-5">
                <a:latin typeface="Arial"/>
                <a:cs typeface="Arial"/>
              </a:rPr>
              <a:t>fazla artmaz). </a:t>
            </a:r>
            <a:r>
              <a:rPr dirty="0" sz="1800">
                <a:latin typeface="Arial"/>
                <a:cs typeface="Arial"/>
              </a:rPr>
              <a:t>Eğer </a:t>
            </a:r>
            <a:r>
              <a:rPr dirty="0" sz="1800" spc="-5">
                <a:latin typeface="Arial"/>
                <a:cs typeface="Arial"/>
              </a:rPr>
              <a:t>birden fazla </a:t>
            </a:r>
            <a:r>
              <a:rPr dirty="0" sz="1800" spc="-20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Üretim </a:t>
            </a:r>
            <a:r>
              <a:rPr dirty="0" sz="1800">
                <a:latin typeface="Arial"/>
                <a:cs typeface="Arial"/>
              </a:rPr>
              <a:t>Ekibi varsa  </a:t>
            </a:r>
            <a:r>
              <a:rPr dirty="0" sz="1800" spc="-5">
                <a:latin typeface="Arial"/>
                <a:cs typeface="Arial"/>
              </a:rPr>
              <a:t>Ortak </a:t>
            </a:r>
            <a:r>
              <a:rPr dirty="0" sz="1800" spc="-10">
                <a:latin typeface="Arial"/>
                <a:cs typeface="Arial"/>
              </a:rPr>
              <a:t>uygulama </a:t>
            </a:r>
            <a:r>
              <a:rPr dirty="0" sz="1800" spc="-20">
                <a:latin typeface="Arial"/>
                <a:cs typeface="Arial"/>
              </a:rPr>
              <a:t>yazılım </a:t>
            </a:r>
            <a:r>
              <a:rPr dirty="0" sz="1800" spc="-10">
                <a:latin typeface="Arial"/>
                <a:cs typeface="Arial"/>
              </a:rPr>
              <a:t>parçalarının </a:t>
            </a:r>
            <a:r>
              <a:rPr dirty="0" sz="1800" spc="-5">
                <a:latin typeface="Arial"/>
                <a:cs typeface="Arial"/>
              </a:rPr>
              <a:t>geliştirilmesinden </a:t>
            </a:r>
            <a:r>
              <a:rPr dirty="0" sz="1800">
                <a:latin typeface="Arial"/>
                <a:cs typeface="Arial"/>
              </a:rPr>
              <a:t>sorumlu </a:t>
            </a:r>
            <a:r>
              <a:rPr dirty="0" sz="1800" spc="-35">
                <a:latin typeface="Arial"/>
                <a:cs typeface="Arial"/>
              </a:rPr>
              <a:t>Yazılım  </a:t>
            </a:r>
            <a:r>
              <a:rPr dirty="0" sz="1800" spc="-5">
                <a:latin typeface="Arial"/>
                <a:cs typeface="Arial"/>
              </a:rPr>
              <a:t>Destek </a:t>
            </a:r>
            <a:r>
              <a:rPr dirty="0" sz="1800">
                <a:latin typeface="Arial"/>
                <a:cs typeface="Arial"/>
              </a:rPr>
              <a:t>Ekibi </a:t>
            </a:r>
            <a:r>
              <a:rPr dirty="0" sz="1800" spc="-5">
                <a:latin typeface="Arial"/>
                <a:cs typeface="Arial"/>
              </a:rPr>
              <a:t>de</a:t>
            </a:r>
            <a:r>
              <a:rPr dirty="0" sz="1800" spc="-25">
                <a:latin typeface="Arial"/>
                <a:cs typeface="Arial"/>
              </a:rPr>
              <a:t> olur.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Eğitim Birimi: </a:t>
            </a:r>
            <a:r>
              <a:rPr dirty="0" sz="1800">
                <a:latin typeface="Arial"/>
                <a:cs typeface="Arial"/>
              </a:rPr>
              <a:t>Proje </a:t>
            </a:r>
            <a:r>
              <a:rPr dirty="0" sz="1800" spc="-5">
                <a:latin typeface="Arial"/>
                <a:cs typeface="Arial"/>
              </a:rPr>
              <a:t>ile ilgili her </a:t>
            </a:r>
            <a:r>
              <a:rPr dirty="0" sz="1800">
                <a:latin typeface="Arial"/>
                <a:cs typeface="Arial"/>
              </a:rPr>
              <a:t>türlü </a:t>
            </a:r>
            <a:r>
              <a:rPr dirty="0" sz="1800" spc="-5">
                <a:latin typeface="Arial"/>
                <a:cs typeface="Arial"/>
              </a:rPr>
              <a:t>eğitimden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sorumludur.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Arial"/>
                <a:cs typeface="Arial"/>
              </a:rPr>
              <a:t>Uygulama </a:t>
            </a:r>
            <a:r>
              <a:rPr dirty="0" sz="1800" spc="-5">
                <a:latin typeface="Arial"/>
                <a:cs typeface="Arial"/>
              </a:rPr>
              <a:t>Destek </a:t>
            </a:r>
            <a:r>
              <a:rPr dirty="0" sz="1800">
                <a:latin typeface="Arial"/>
                <a:cs typeface="Arial"/>
              </a:rPr>
              <a:t>Birimi: </a:t>
            </a:r>
            <a:r>
              <a:rPr dirty="0" sz="1800" spc="-10">
                <a:latin typeface="Arial"/>
                <a:cs typeface="Arial"/>
              </a:rPr>
              <a:t>Uygulama anında </a:t>
            </a:r>
            <a:r>
              <a:rPr dirty="0" sz="1800" spc="-5">
                <a:latin typeface="Arial"/>
                <a:cs typeface="Arial"/>
              </a:rPr>
              <a:t>destek. (mesela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telefonla)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55"/>
              <a:t>Planlama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796134"/>
            <a:ext cx="6888480" cy="381381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355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dirty="0" sz="2200" spc="-25">
                <a:latin typeface="Calibri"/>
                <a:cs typeface="Calibri"/>
              </a:rPr>
              <a:t>Yazılım </a:t>
            </a:r>
            <a:r>
              <a:rPr dirty="0" sz="2200" spc="-10">
                <a:latin typeface="Calibri"/>
                <a:cs typeface="Calibri"/>
              </a:rPr>
              <a:t>geliştirme </a:t>
            </a:r>
            <a:r>
              <a:rPr dirty="0" sz="2200" spc="-5">
                <a:latin typeface="Calibri"/>
                <a:cs typeface="Calibri"/>
              </a:rPr>
              <a:t>sürecinin ilk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aşaması,</a:t>
            </a:r>
            <a:endParaRPr sz="2200">
              <a:latin typeface="Calibri"/>
              <a:cs typeface="Calibri"/>
            </a:endParaRPr>
          </a:p>
          <a:p>
            <a:pPr marL="269240" indent="-256540">
              <a:lnSpc>
                <a:spcPts val="2510"/>
              </a:lnSpc>
              <a:spcBef>
                <a:spcPts val="2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dirty="0" sz="2200" spc="-5">
                <a:latin typeface="Calibri"/>
                <a:cs typeface="Calibri"/>
              </a:rPr>
              <a:t>Başarılı bir </a:t>
            </a:r>
            <a:r>
              <a:rPr dirty="0" sz="2200" spc="-15">
                <a:latin typeface="Calibri"/>
                <a:cs typeface="Calibri"/>
              </a:rPr>
              <a:t>proje </a:t>
            </a:r>
            <a:r>
              <a:rPr dirty="0" sz="2200" spc="-10">
                <a:latin typeface="Calibri"/>
                <a:cs typeface="Calibri"/>
              </a:rPr>
              <a:t>geliştirebilmek </a:t>
            </a:r>
            <a:r>
              <a:rPr dirty="0" sz="2200">
                <a:latin typeface="Calibri"/>
                <a:cs typeface="Calibri"/>
              </a:rPr>
              <a:t>için </a:t>
            </a:r>
            <a:r>
              <a:rPr dirty="0" sz="2200" spc="-10">
                <a:latin typeface="Calibri"/>
                <a:cs typeface="Calibri"/>
              </a:rPr>
              <a:t>projenin </a:t>
            </a:r>
            <a:r>
              <a:rPr dirty="0" sz="2200">
                <a:latin typeface="Calibri"/>
                <a:cs typeface="Calibri"/>
              </a:rPr>
              <a:t>tüm</a:t>
            </a:r>
            <a:r>
              <a:rPr dirty="0" sz="2200" spc="-5">
                <a:latin typeface="Calibri"/>
                <a:cs typeface="Calibri"/>
              </a:rPr>
              <a:t> resminin</a:t>
            </a:r>
            <a:endParaRPr sz="2200">
              <a:latin typeface="Calibri"/>
              <a:cs typeface="Calibri"/>
            </a:endParaRPr>
          </a:p>
          <a:p>
            <a:pPr marL="269240">
              <a:lnSpc>
                <a:spcPts val="2510"/>
              </a:lnSpc>
            </a:pPr>
            <a:r>
              <a:rPr dirty="0" sz="2200" spc="-5">
                <a:latin typeface="Calibri"/>
                <a:cs typeface="Calibri"/>
              </a:rPr>
              <a:t>çıkarılması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işlemi,</a:t>
            </a:r>
            <a:endParaRPr sz="22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2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dirty="0" sz="2200" spc="-15">
                <a:latin typeface="Calibri"/>
                <a:cs typeface="Calibri"/>
              </a:rPr>
              <a:t>Proje </a:t>
            </a:r>
            <a:r>
              <a:rPr dirty="0" sz="2200" spc="-5">
                <a:latin typeface="Calibri"/>
                <a:cs typeface="Calibri"/>
              </a:rPr>
              <a:t>planlama aşamasında </a:t>
            </a:r>
            <a:r>
              <a:rPr dirty="0" sz="2200" spc="-10">
                <a:latin typeface="Calibri"/>
                <a:cs typeface="Calibri"/>
              </a:rPr>
              <a:t>yapılan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işlemler</a:t>
            </a:r>
            <a:endParaRPr sz="22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4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Proje Kaynaklarının</a:t>
            </a:r>
            <a:r>
              <a:rPr dirty="0" sz="1700" spc="-7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Belirlenmesi</a:t>
            </a:r>
            <a:endParaRPr sz="17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Proje Maliyetlerinin</a:t>
            </a:r>
            <a:r>
              <a:rPr dirty="0" sz="1700" spc="-2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373086"/>
                </a:solidFill>
                <a:latin typeface="Calibri"/>
                <a:cs typeface="Calibri"/>
              </a:rPr>
              <a:t>Kestirilmesi</a:t>
            </a:r>
            <a:endParaRPr sz="17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Proje </a:t>
            </a:r>
            <a:r>
              <a:rPr dirty="0" sz="1700">
                <a:solidFill>
                  <a:srgbClr val="373086"/>
                </a:solidFill>
                <a:latin typeface="Calibri"/>
                <a:cs typeface="Calibri"/>
              </a:rPr>
              <a:t>Ekip </a:t>
            </a:r>
            <a:r>
              <a:rPr dirty="0" sz="1700" spc="-15">
                <a:solidFill>
                  <a:srgbClr val="373086"/>
                </a:solidFill>
                <a:latin typeface="Calibri"/>
                <a:cs typeface="Calibri"/>
              </a:rPr>
              <a:t>Yapısının</a:t>
            </a:r>
            <a:r>
              <a:rPr dirty="0" sz="1700" spc="-114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Oluşturulması</a:t>
            </a:r>
            <a:endParaRPr sz="17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dirty="0" sz="1700" spc="-10">
                <a:solidFill>
                  <a:srgbClr val="373086"/>
                </a:solidFill>
                <a:latin typeface="Calibri"/>
                <a:cs typeface="Calibri"/>
              </a:rPr>
              <a:t>Ayrıntılı </a:t>
            </a: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Proje </a:t>
            </a:r>
            <a:r>
              <a:rPr dirty="0" sz="1700">
                <a:solidFill>
                  <a:srgbClr val="373086"/>
                </a:solidFill>
                <a:latin typeface="Calibri"/>
                <a:cs typeface="Calibri"/>
              </a:rPr>
              <a:t>Planının</a:t>
            </a:r>
            <a:r>
              <a:rPr dirty="0" sz="1700" spc="-10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700" spc="-15">
                <a:solidFill>
                  <a:srgbClr val="373086"/>
                </a:solidFill>
                <a:latin typeface="Calibri"/>
                <a:cs typeface="Calibri"/>
              </a:rPr>
              <a:t>Yapılması</a:t>
            </a:r>
            <a:endParaRPr sz="17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22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Projenin</a:t>
            </a:r>
            <a:r>
              <a:rPr dirty="0" sz="1700" spc="-4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373086"/>
                </a:solidFill>
                <a:latin typeface="Calibri"/>
                <a:cs typeface="Calibri"/>
              </a:rPr>
              <a:t>İzlenmesi</a:t>
            </a:r>
            <a:endParaRPr sz="17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CCCC99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69240" marR="78105" indent="-256540">
              <a:lnSpc>
                <a:spcPts val="2380"/>
              </a:lnSpc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dirty="0" sz="2200" spc="-15">
                <a:latin typeface="Calibri"/>
                <a:cs typeface="Calibri"/>
              </a:rPr>
              <a:t>Proje </a:t>
            </a:r>
            <a:r>
              <a:rPr dirty="0" sz="2200" spc="-5">
                <a:latin typeface="Calibri"/>
                <a:cs typeface="Calibri"/>
              </a:rPr>
              <a:t>planı </a:t>
            </a:r>
            <a:r>
              <a:rPr dirty="0" sz="2200">
                <a:latin typeface="Calibri"/>
                <a:cs typeface="Calibri"/>
              </a:rPr>
              <a:t>tüm </a:t>
            </a:r>
            <a:r>
              <a:rPr dirty="0" sz="2200" spc="-15">
                <a:latin typeface="Calibri"/>
                <a:cs typeface="Calibri"/>
              </a:rPr>
              <a:t>proje </a:t>
            </a:r>
            <a:r>
              <a:rPr dirty="0" sz="2200" spc="-5">
                <a:latin typeface="Calibri"/>
                <a:cs typeface="Calibri"/>
              </a:rPr>
              <a:t>süresince sürekli </a:t>
            </a:r>
            <a:r>
              <a:rPr dirty="0" sz="2200" spc="-15">
                <a:latin typeface="Calibri"/>
                <a:cs typeface="Calibri"/>
              </a:rPr>
              <a:t>olarak </a:t>
            </a:r>
            <a:r>
              <a:rPr dirty="0" sz="2200" spc="-5">
                <a:latin typeface="Calibri"/>
                <a:cs typeface="Calibri"/>
              </a:rPr>
              <a:t>kullanılacak,  </a:t>
            </a:r>
            <a:r>
              <a:rPr dirty="0" sz="2200">
                <a:latin typeface="Calibri"/>
                <a:cs typeface="Calibri"/>
              </a:rPr>
              <a:t>güncellenecek </a:t>
            </a:r>
            <a:r>
              <a:rPr dirty="0" sz="2200" spc="-10">
                <a:latin typeface="Calibri"/>
                <a:cs typeface="Calibri"/>
              </a:rPr>
              <a:t>ve </a:t>
            </a:r>
            <a:r>
              <a:rPr dirty="0" sz="2200" spc="-15">
                <a:latin typeface="Calibri"/>
                <a:cs typeface="Calibri"/>
              </a:rPr>
              <a:t>gözden </a:t>
            </a:r>
            <a:r>
              <a:rPr dirty="0" sz="2200" spc="-5">
                <a:latin typeface="Calibri"/>
                <a:cs typeface="Calibri"/>
              </a:rPr>
              <a:t>geçirilecek bir</a:t>
            </a:r>
            <a:r>
              <a:rPr dirty="0" sz="2200" spc="-114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belgedir.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6879" y="3258820"/>
            <a:ext cx="2374900" cy="170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30"/>
              <a:t>İş </a:t>
            </a:r>
            <a:r>
              <a:rPr dirty="0" spc="-55"/>
              <a:t>Sahibi </a:t>
            </a:r>
            <a:r>
              <a:rPr dirty="0" spc="-80"/>
              <a:t>Proje </a:t>
            </a:r>
            <a:r>
              <a:rPr dirty="0" spc="-50"/>
              <a:t>Ekip</a:t>
            </a:r>
            <a:r>
              <a:rPr dirty="0" spc="-135"/>
              <a:t> </a:t>
            </a:r>
            <a:r>
              <a:rPr dirty="0" spc="-105"/>
              <a:t>Yapısı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3448050" cy="258635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latin typeface="Arial"/>
                <a:cs typeface="Arial"/>
              </a:rPr>
              <a:t>Proje Eşgüdüm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Kalite Yönetim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latin typeface="Arial"/>
                <a:cs typeface="Arial"/>
              </a:rPr>
              <a:t>Proje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Ofisi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35">
                <a:latin typeface="Arial"/>
                <a:cs typeface="Arial"/>
              </a:rPr>
              <a:t>Teknik </a:t>
            </a:r>
            <a:r>
              <a:rPr dirty="0" sz="2000" spc="-5">
                <a:latin typeface="Arial"/>
                <a:cs typeface="Arial"/>
              </a:rPr>
              <a:t>Altyapı izleme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35">
                <a:latin typeface="Arial"/>
                <a:cs typeface="Arial"/>
              </a:rPr>
              <a:t>Yazılım </a:t>
            </a:r>
            <a:r>
              <a:rPr dirty="0" sz="2000" spc="-5">
                <a:latin typeface="Arial"/>
                <a:cs typeface="Arial"/>
              </a:rPr>
              <a:t>Üretim İzleme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Eğitim İzleme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Kullanıcı </a:t>
            </a:r>
            <a:r>
              <a:rPr dirty="0" sz="2000">
                <a:latin typeface="Arial"/>
                <a:cs typeface="Arial"/>
              </a:rPr>
              <a:t>Eşgüdüm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6779" y="2538022"/>
            <a:ext cx="3200400" cy="147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0"/>
              <a:t>Sistem</a:t>
            </a:r>
            <a:r>
              <a:rPr dirty="0" spc="-120"/>
              <a:t> </a:t>
            </a:r>
            <a:r>
              <a:rPr dirty="0" spc="-65"/>
              <a:t>Çözümleme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46579"/>
            <a:ext cx="7217409" cy="369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5">
                <a:latin typeface="Arial"/>
                <a:cs typeface="Arial"/>
              </a:rPr>
              <a:t>Üretim sürecinin</a:t>
            </a:r>
            <a:r>
              <a:rPr dirty="0" sz="1700" spc="1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başlangıcıdır.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40">
                <a:latin typeface="Arial"/>
                <a:cs typeface="Arial"/>
              </a:rPr>
              <a:t>Temel </a:t>
            </a:r>
            <a:r>
              <a:rPr dirty="0" sz="1700" spc="-10">
                <a:latin typeface="Arial"/>
                <a:cs typeface="Arial"/>
              </a:rPr>
              <a:t>olarak </a:t>
            </a:r>
            <a:r>
              <a:rPr dirty="0" sz="1700">
                <a:latin typeface="Arial"/>
                <a:cs typeface="Arial"/>
              </a:rPr>
              <a:t>mevcut sistemin </a:t>
            </a:r>
            <a:r>
              <a:rPr dirty="0" sz="1700" spc="-5">
                <a:latin typeface="Arial"/>
                <a:cs typeface="Arial"/>
              </a:rPr>
              <a:t>nasıl çalıştığını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araştırır.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40">
                <a:latin typeface="Arial"/>
                <a:cs typeface="Arial"/>
              </a:rPr>
              <a:t>Temel </a:t>
            </a:r>
            <a:r>
              <a:rPr dirty="0" sz="1700" spc="-10">
                <a:latin typeface="Arial"/>
                <a:cs typeface="Arial"/>
              </a:rPr>
              <a:t>hedef </a:t>
            </a:r>
            <a:r>
              <a:rPr dirty="0" sz="1700" spc="-5">
                <a:latin typeface="Arial"/>
                <a:cs typeface="Arial"/>
              </a:rPr>
              <a:t>gereksinimlerinin</a:t>
            </a:r>
            <a:r>
              <a:rPr dirty="0" sz="1700" spc="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saptanmasıdır.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>
                <a:latin typeface="Arial"/>
                <a:cs typeface="Arial"/>
              </a:rPr>
              <a:t>Mantıksal </a:t>
            </a:r>
            <a:r>
              <a:rPr dirty="0" sz="1700" spc="-5">
                <a:latin typeface="Arial"/>
                <a:cs typeface="Arial"/>
              </a:rPr>
              <a:t>bir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model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>
                <a:latin typeface="Arial"/>
                <a:cs typeface="Arial"/>
              </a:rPr>
              <a:t>Mutlaka </a:t>
            </a:r>
            <a:r>
              <a:rPr dirty="0" sz="1700" spc="-5">
                <a:latin typeface="Arial"/>
                <a:cs typeface="Arial"/>
              </a:rPr>
              <a:t>bir </a:t>
            </a:r>
            <a:r>
              <a:rPr dirty="0" sz="1700" spc="-10">
                <a:latin typeface="Arial"/>
                <a:cs typeface="Arial"/>
              </a:rPr>
              <a:t>model/yöntem </a:t>
            </a:r>
            <a:r>
              <a:rPr dirty="0" sz="1700">
                <a:latin typeface="Arial"/>
                <a:cs typeface="Arial"/>
              </a:rPr>
              <a:t>kullanma </a:t>
            </a:r>
            <a:r>
              <a:rPr dirty="0" sz="1700" spc="-10">
                <a:latin typeface="Arial"/>
                <a:cs typeface="Arial"/>
              </a:rPr>
              <a:t>zorunluluğu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vardır.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5">
                <a:latin typeface="Arial"/>
                <a:cs typeface="Arial"/>
              </a:rPr>
              <a:t>Yöntemler; veri </a:t>
            </a:r>
            <a:r>
              <a:rPr dirty="0" sz="1700">
                <a:latin typeface="Arial"/>
                <a:cs typeface="Arial"/>
              </a:rPr>
              <a:t>modelleme ve </a:t>
            </a:r>
            <a:r>
              <a:rPr dirty="0" sz="1700" spc="-5">
                <a:latin typeface="Arial"/>
                <a:cs typeface="Arial"/>
              </a:rPr>
              <a:t>süreç </a:t>
            </a:r>
            <a:r>
              <a:rPr dirty="0" sz="1700">
                <a:latin typeface="Arial"/>
                <a:cs typeface="Arial"/>
              </a:rPr>
              <a:t>modelleme olmak </a:t>
            </a:r>
            <a:r>
              <a:rPr dirty="0" sz="1700" spc="-15">
                <a:latin typeface="Arial"/>
                <a:cs typeface="Arial"/>
              </a:rPr>
              <a:t>üzere </a:t>
            </a:r>
            <a:r>
              <a:rPr dirty="0" sz="1700" spc="-5">
                <a:latin typeface="Arial"/>
                <a:cs typeface="Arial"/>
              </a:rPr>
              <a:t>ikiye</a:t>
            </a:r>
            <a:r>
              <a:rPr dirty="0" sz="1700" spc="1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ayrılır.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5">
                <a:latin typeface="Arial"/>
                <a:cs typeface="Arial"/>
              </a:rPr>
              <a:t>Çözümleme değişik açılardan</a:t>
            </a:r>
            <a:r>
              <a:rPr dirty="0" sz="1700" spc="6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değerlendirilir.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65"/>
              <a:t>Gereksinim</a:t>
            </a:r>
            <a:r>
              <a:rPr dirty="0" spc="-120"/>
              <a:t> </a:t>
            </a:r>
            <a:r>
              <a:rPr dirty="0" spc="-50"/>
              <a:t>Nedir?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46579"/>
            <a:ext cx="7513320" cy="395414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69240" marR="257175" indent="-256540">
              <a:lnSpc>
                <a:spcPts val="1839"/>
              </a:lnSpc>
              <a:spcBef>
                <a:spcPts val="325"/>
              </a:spcBef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>
                <a:latin typeface="Arial"/>
                <a:cs typeface="Arial"/>
              </a:rPr>
              <a:t>Sistemin </a:t>
            </a:r>
            <a:r>
              <a:rPr dirty="0" sz="1700" spc="-5">
                <a:latin typeface="Arial"/>
                <a:cs typeface="Arial"/>
              </a:rPr>
              <a:t>amaçlarını </a:t>
            </a:r>
            <a:r>
              <a:rPr dirty="0" sz="1700" spc="-15">
                <a:latin typeface="Arial"/>
                <a:cs typeface="Arial"/>
              </a:rPr>
              <a:t>yerine </a:t>
            </a:r>
            <a:r>
              <a:rPr dirty="0" sz="1700" spc="-5">
                <a:latin typeface="Arial"/>
                <a:cs typeface="Arial"/>
              </a:rPr>
              <a:t>getirme </a:t>
            </a:r>
            <a:r>
              <a:rPr dirty="0" sz="1700" spc="-10">
                <a:latin typeface="Arial"/>
                <a:cs typeface="Arial"/>
              </a:rPr>
              <a:t>yeteneği </a:t>
            </a:r>
            <a:r>
              <a:rPr dirty="0" sz="1700" spc="-5">
                <a:latin typeface="Arial"/>
                <a:cs typeface="Arial"/>
              </a:rPr>
              <a:t>olan bir </a:t>
            </a:r>
            <a:r>
              <a:rPr dirty="0" sz="1700" spc="-10">
                <a:latin typeface="Arial"/>
                <a:cs typeface="Arial"/>
              </a:rPr>
              <a:t>özellik </a:t>
            </a:r>
            <a:r>
              <a:rPr dirty="0" sz="1700" spc="-20">
                <a:latin typeface="Arial"/>
                <a:cs typeface="Arial"/>
              </a:rPr>
              <a:t>ya </a:t>
            </a:r>
            <a:r>
              <a:rPr dirty="0" sz="1700" spc="-5">
                <a:latin typeface="Arial"/>
                <a:cs typeface="Arial"/>
              </a:rPr>
              <a:t>da belirtim  </a:t>
            </a:r>
            <a:r>
              <a:rPr dirty="0" sz="1700" spc="-10">
                <a:latin typeface="Arial"/>
                <a:cs typeface="Arial"/>
              </a:rPr>
              <a:t>olarak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tanımlanmaktadır.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69240" marR="739140" indent="-256540">
              <a:lnSpc>
                <a:spcPts val="182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 spc="-5">
                <a:latin typeface="Arial"/>
                <a:cs typeface="Arial"/>
              </a:rPr>
              <a:t>Gereksinim </a:t>
            </a:r>
            <a:r>
              <a:rPr dirty="0" sz="1700">
                <a:latin typeface="Arial"/>
                <a:cs typeface="Arial"/>
              </a:rPr>
              <a:t>sistemin </a:t>
            </a:r>
            <a:r>
              <a:rPr dirty="0" sz="1700" spc="-15">
                <a:latin typeface="Arial"/>
                <a:cs typeface="Arial"/>
              </a:rPr>
              <a:t>yada </a:t>
            </a:r>
            <a:r>
              <a:rPr dirty="0" sz="1700" spc="-5">
                <a:latin typeface="Arial"/>
                <a:cs typeface="Arial"/>
              </a:rPr>
              <a:t>işlevlerinin nasıl </a:t>
            </a:r>
            <a:r>
              <a:rPr dirty="0" sz="1700" spc="-15">
                <a:latin typeface="Arial"/>
                <a:cs typeface="Arial"/>
              </a:rPr>
              <a:t>yerine </a:t>
            </a:r>
            <a:r>
              <a:rPr dirty="0" sz="1700" spc="-5">
                <a:latin typeface="Arial"/>
                <a:cs typeface="Arial"/>
              </a:rPr>
              <a:t>getirileceği ile ilgili  </a:t>
            </a:r>
            <a:r>
              <a:rPr dirty="0" sz="1700" spc="-20">
                <a:latin typeface="Arial"/>
                <a:cs typeface="Arial"/>
              </a:rPr>
              <a:t>değildir. </a:t>
            </a:r>
            <a:r>
              <a:rPr dirty="0" sz="1700" spc="-5" b="1">
                <a:solidFill>
                  <a:srgbClr val="C00000"/>
                </a:solidFill>
                <a:latin typeface="Arial"/>
                <a:cs typeface="Arial"/>
              </a:rPr>
              <a:t>Ne </a:t>
            </a:r>
            <a:r>
              <a:rPr dirty="0" sz="1700" b="1">
                <a:solidFill>
                  <a:srgbClr val="C00000"/>
                </a:solidFill>
                <a:latin typeface="Arial"/>
                <a:cs typeface="Arial"/>
              </a:rPr>
              <a:t>olduğu ile</a:t>
            </a:r>
            <a:r>
              <a:rPr dirty="0" sz="1700" spc="4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C00000"/>
                </a:solidFill>
                <a:latin typeface="Arial"/>
                <a:cs typeface="Arial"/>
              </a:rPr>
              <a:t>ilgilidir.</a:t>
            </a:r>
            <a:endParaRPr sz="17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400" spc="-5">
                <a:latin typeface="Arial"/>
                <a:cs typeface="Arial"/>
              </a:rPr>
              <a:t>hangi veri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tabanı,</a:t>
            </a:r>
            <a:endParaRPr sz="14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18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400" spc="-5">
                <a:latin typeface="Arial"/>
                <a:cs typeface="Arial"/>
              </a:rPr>
              <a:t>hangi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tablolar,</a:t>
            </a:r>
            <a:endParaRPr sz="14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16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400" spc="-5">
                <a:latin typeface="Arial"/>
                <a:cs typeface="Arial"/>
              </a:rPr>
              <a:t>ne </a:t>
            </a:r>
            <a:r>
              <a:rPr dirty="0" sz="1400">
                <a:latin typeface="Arial"/>
                <a:cs typeface="Arial"/>
              </a:rPr>
              <a:t>kadar bellek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5">
                <a:latin typeface="Arial"/>
                <a:cs typeface="Arial"/>
              </a:rPr>
              <a:t>kullanılıyor,</a:t>
            </a:r>
            <a:endParaRPr sz="14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200"/>
              </a:spcBef>
            </a:pPr>
            <a:r>
              <a:rPr dirty="0" sz="1700" spc="-10">
                <a:latin typeface="Arial"/>
                <a:cs typeface="Arial"/>
              </a:rPr>
              <a:t>bunlar </a:t>
            </a:r>
            <a:r>
              <a:rPr dirty="0" sz="1700" spc="-5">
                <a:latin typeface="Arial"/>
                <a:cs typeface="Arial"/>
              </a:rPr>
              <a:t>tasarım </a:t>
            </a:r>
            <a:r>
              <a:rPr dirty="0" sz="1700">
                <a:latin typeface="Arial"/>
                <a:cs typeface="Arial"/>
              </a:rPr>
              <a:t>ve </a:t>
            </a:r>
            <a:r>
              <a:rPr dirty="0" sz="1700" spc="-5">
                <a:latin typeface="Arial"/>
                <a:cs typeface="Arial"/>
              </a:rPr>
              <a:t>gerçekleştirim aşamasında ele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alınır.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ts val="1939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dirty="0" sz="1700">
                <a:latin typeface="Arial"/>
                <a:cs typeface="Arial"/>
              </a:rPr>
              <a:t>Gereksinim, kullanıcı ve tasarımcı </a:t>
            </a:r>
            <a:r>
              <a:rPr dirty="0" sz="1700" spc="-20">
                <a:latin typeface="Arial"/>
                <a:cs typeface="Arial"/>
              </a:rPr>
              <a:t>ya </a:t>
            </a:r>
            <a:r>
              <a:rPr dirty="0" sz="1700" spc="-5">
                <a:latin typeface="Arial"/>
                <a:cs typeface="Arial"/>
              </a:rPr>
              <a:t>da </a:t>
            </a:r>
            <a:r>
              <a:rPr dirty="0" sz="1700" spc="-15">
                <a:latin typeface="Arial"/>
                <a:cs typeface="Arial"/>
              </a:rPr>
              <a:t>yazılım </a:t>
            </a:r>
            <a:r>
              <a:rPr dirty="0" sz="1700" spc="-5">
                <a:latin typeface="Arial"/>
                <a:cs typeface="Arial"/>
              </a:rPr>
              <a:t>mühendisi ile ilgili </a:t>
            </a:r>
            <a:r>
              <a:rPr dirty="0" sz="1700" spc="-10">
                <a:latin typeface="Arial"/>
                <a:cs typeface="Arial"/>
              </a:rPr>
              <a:t>olarak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5">
                <a:latin typeface="Arial"/>
                <a:cs typeface="Arial"/>
              </a:rPr>
              <a:t>iki</a:t>
            </a:r>
            <a:endParaRPr sz="1700">
              <a:latin typeface="Arial"/>
              <a:cs typeface="Arial"/>
            </a:endParaRPr>
          </a:p>
          <a:p>
            <a:pPr marL="269240">
              <a:lnSpc>
                <a:spcPts val="1830"/>
              </a:lnSpc>
            </a:pPr>
            <a:r>
              <a:rPr dirty="0" sz="1700">
                <a:latin typeface="Arial"/>
                <a:cs typeface="Arial"/>
              </a:rPr>
              <a:t>amaca </a:t>
            </a:r>
            <a:r>
              <a:rPr dirty="0" sz="1700" spc="-10">
                <a:latin typeface="Arial"/>
                <a:cs typeface="Arial"/>
              </a:rPr>
              <a:t>yönelik </a:t>
            </a:r>
            <a:r>
              <a:rPr dirty="0" sz="1700" spc="-5">
                <a:latin typeface="Arial"/>
                <a:cs typeface="Arial"/>
              </a:rPr>
              <a:t>olacak </a:t>
            </a:r>
            <a:r>
              <a:rPr dirty="0" sz="1700">
                <a:latin typeface="Arial"/>
                <a:cs typeface="Arial"/>
              </a:rPr>
              <a:t>biçimde</a:t>
            </a:r>
            <a:r>
              <a:rPr dirty="0" sz="1700" spc="4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tanımlanmalıdır;</a:t>
            </a:r>
            <a:endParaRPr sz="1700">
              <a:latin typeface="Arial"/>
              <a:cs typeface="Arial"/>
            </a:endParaRPr>
          </a:p>
          <a:p>
            <a:pPr marL="396240" marR="545465" indent="-182880">
              <a:lnSpc>
                <a:spcPct val="79400"/>
              </a:lnSpc>
              <a:spcBef>
                <a:spcPts val="315"/>
              </a:spcBef>
              <a:buClr>
                <a:srgbClr val="1CACE3"/>
              </a:buClr>
              <a:buFont typeface="Calibri"/>
              <a:buChar char="◦"/>
              <a:tabLst>
                <a:tab pos="396240" algn="l"/>
              </a:tabLst>
            </a:pPr>
            <a:r>
              <a:rPr dirty="0" sz="1700" spc="-15" b="1">
                <a:solidFill>
                  <a:srgbClr val="404040"/>
                </a:solidFill>
                <a:latin typeface="Calibri"/>
                <a:cs typeface="Calibri"/>
              </a:rPr>
              <a:t>Kullanıcılar,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geliştirilecek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sistemin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amaçları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istenilen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ölçüde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tanımlanmış </a:t>
            </a:r>
            <a:r>
              <a:rPr dirty="0" sz="1700">
                <a:solidFill>
                  <a:srgbClr val="404040"/>
                </a:solidFill>
                <a:latin typeface="Calibri"/>
                <a:cs typeface="Calibri"/>
              </a:rPr>
              <a:t>mı 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sorusuna yanıt</a:t>
            </a:r>
            <a:r>
              <a:rPr dirty="0" sz="1700" spc="-6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ararken,</a:t>
            </a:r>
            <a:endParaRPr sz="1700">
              <a:latin typeface="Calibri"/>
              <a:cs typeface="Calibri"/>
            </a:endParaRPr>
          </a:p>
          <a:p>
            <a:pPr marL="396240" indent="-183515">
              <a:lnSpc>
                <a:spcPct val="100000"/>
              </a:lnSpc>
              <a:spcBef>
                <a:spcPts val="200"/>
              </a:spcBef>
              <a:buClr>
                <a:srgbClr val="1CACE3"/>
              </a:buClr>
              <a:buFont typeface="Calibri"/>
              <a:buChar char="◦"/>
              <a:tabLst>
                <a:tab pos="396240" algn="l"/>
              </a:tabLst>
            </a:pPr>
            <a:r>
              <a:rPr dirty="0" sz="1700" spc="-10" b="1">
                <a:solidFill>
                  <a:srgbClr val="404040"/>
                </a:solidFill>
                <a:latin typeface="Calibri"/>
                <a:cs typeface="Calibri"/>
              </a:rPr>
              <a:t>Tasarımcılar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ise gereksinimlerin tasarıma dönüştürülebilme uygunluğunu</a:t>
            </a:r>
            <a:r>
              <a:rPr dirty="0" sz="1700" spc="-2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404040"/>
                </a:solidFill>
                <a:latin typeface="Calibri"/>
                <a:cs typeface="Calibri"/>
              </a:rPr>
              <a:t>ararlar.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Gereksinim</a:t>
            </a:r>
            <a:r>
              <a:rPr dirty="0" spc="-110"/>
              <a:t> </a:t>
            </a:r>
            <a:r>
              <a:rPr dirty="0" spc="-55"/>
              <a:t>Çeşitleri	</a:t>
            </a:r>
          </a:p>
        </p:txBody>
      </p:sp>
      <p:sp>
        <p:nvSpPr>
          <p:cNvPr id="3" name="object 3"/>
          <p:cNvSpPr/>
          <p:nvPr/>
        </p:nvSpPr>
        <p:spPr>
          <a:xfrm>
            <a:off x="803643" y="2068561"/>
            <a:ext cx="1653560" cy="1374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56017" y="2533650"/>
            <a:ext cx="907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İşlevsel  Ge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iml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993" y="4037036"/>
            <a:ext cx="1790212" cy="1372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2200" y="4410392"/>
            <a:ext cx="9074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İşlevsel  Olmayan  Ge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iml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03879" y="1948179"/>
            <a:ext cx="4805680" cy="1783080"/>
          </a:xfrm>
          <a:custGeom>
            <a:avLst/>
            <a:gdLst/>
            <a:ahLst/>
            <a:cxnLst/>
            <a:rect l="l" t="t" r="r" b="b"/>
            <a:pathLst>
              <a:path w="4805680" h="1783079">
                <a:moveTo>
                  <a:pt x="0" y="297180"/>
                </a:moveTo>
                <a:lnTo>
                  <a:pt x="3890" y="248986"/>
                </a:lnTo>
                <a:lnTo>
                  <a:pt x="15154" y="203265"/>
                </a:lnTo>
                <a:lnTo>
                  <a:pt x="33179" y="160628"/>
                </a:lnTo>
                <a:lnTo>
                  <a:pt x="57351" y="121688"/>
                </a:lnTo>
                <a:lnTo>
                  <a:pt x="87058" y="87058"/>
                </a:lnTo>
                <a:lnTo>
                  <a:pt x="121688" y="57351"/>
                </a:lnTo>
                <a:lnTo>
                  <a:pt x="160628" y="33179"/>
                </a:lnTo>
                <a:lnTo>
                  <a:pt x="203265" y="15154"/>
                </a:lnTo>
                <a:lnTo>
                  <a:pt x="248986" y="3890"/>
                </a:lnTo>
                <a:lnTo>
                  <a:pt x="297180" y="0"/>
                </a:lnTo>
                <a:lnTo>
                  <a:pt x="4508500" y="0"/>
                </a:lnTo>
                <a:lnTo>
                  <a:pt x="4556693" y="3890"/>
                </a:lnTo>
                <a:lnTo>
                  <a:pt x="4602414" y="15154"/>
                </a:lnTo>
                <a:lnTo>
                  <a:pt x="4645051" y="33179"/>
                </a:lnTo>
                <a:lnTo>
                  <a:pt x="4683991" y="57351"/>
                </a:lnTo>
                <a:lnTo>
                  <a:pt x="4718621" y="87058"/>
                </a:lnTo>
                <a:lnTo>
                  <a:pt x="4748328" y="121688"/>
                </a:lnTo>
                <a:lnTo>
                  <a:pt x="4772500" y="160628"/>
                </a:lnTo>
                <a:lnTo>
                  <a:pt x="4790525" y="203265"/>
                </a:lnTo>
                <a:lnTo>
                  <a:pt x="4801789" y="248986"/>
                </a:lnTo>
                <a:lnTo>
                  <a:pt x="4805680" y="297180"/>
                </a:lnTo>
                <a:lnTo>
                  <a:pt x="4805680" y="1485900"/>
                </a:lnTo>
                <a:lnTo>
                  <a:pt x="4801789" y="1534093"/>
                </a:lnTo>
                <a:lnTo>
                  <a:pt x="4790525" y="1579814"/>
                </a:lnTo>
                <a:lnTo>
                  <a:pt x="4772500" y="1622451"/>
                </a:lnTo>
                <a:lnTo>
                  <a:pt x="4748328" y="1661391"/>
                </a:lnTo>
                <a:lnTo>
                  <a:pt x="4718621" y="1696021"/>
                </a:lnTo>
                <a:lnTo>
                  <a:pt x="4683991" y="1725728"/>
                </a:lnTo>
                <a:lnTo>
                  <a:pt x="4645051" y="1749900"/>
                </a:lnTo>
                <a:lnTo>
                  <a:pt x="4602414" y="1767925"/>
                </a:lnTo>
                <a:lnTo>
                  <a:pt x="4556693" y="1779189"/>
                </a:lnTo>
                <a:lnTo>
                  <a:pt x="4508500" y="1783080"/>
                </a:lnTo>
                <a:lnTo>
                  <a:pt x="297180" y="1783080"/>
                </a:lnTo>
                <a:lnTo>
                  <a:pt x="248986" y="1779189"/>
                </a:lnTo>
                <a:lnTo>
                  <a:pt x="203265" y="1767925"/>
                </a:lnTo>
                <a:lnTo>
                  <a:pt x="160628" y="1749900"/>
                </a:lnTo>
                <a:lnTo>
                  <a:pt x="121688" y="1725728"/>
                </a:lnTo>
                <a:lnTo>
                  <a:pt x="87058" y="1696021"/>
                </a:lnTo>
                <a:lnTo>
                  <a:pt x="57351" y="1661391"/>
                </a:lnTo>
                <a:lnTo>
                  <a:pt x="33179" y="1622451"/>
                </a:lnTo>
                <a:lnTo>
                  <a:pt x="15154" y="1579814"/>
                </a:lnTo>
                <a:lnTo>
                  <a:pt x="3890" y="1534093"/>
                </a:lnTo>
                <a:lnTo>
                  <a:pt x="0" y="1485900"/>
                </a:lnTo>
                <a:lnTo>
                  <a:pt x="0" y="297180"/>
                </a:lnTo>
                <a:close/>
              </a:path>
            </a:pathLst>
          </a:custGeom>
          <a:ln w="1524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9615" y="1994915"/>
            <a:ext cx="40227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10">
                <a:latin typeface="Calibri"/>
                <a:cs typeface="Calibri"/>
              </a:rPr>
              <a:t>Sistem </a:t>
            </a:r>
            <a:r>
              <a:rPr dirty="0" sz="1200">
                <a:latin typeface="Calibri"/>
                <a:cs typeface="Calibri"/>
              </a:rPr>
              <a:t>ile </a:t>
            </a:r>
            <a:r>
              <a:rPr dirty="0" sz="1200" spc="-10">
                <a:latin typeface="Calibri"/>
                <a:cs typeface="Calibri"/>
              </a:rPr>
              <a:t>çevresi </a:t>
            </a:r>
            <a:r>
              <a:rPr dirty="0" sz="1200" spc="-5">
                <a:latin typeface="Calibri"/>
                <a:cs typeface="Calibri"/>
              </a:rPr>
              <a:t>arasındaki iletişimi belirleyen </a:t>
            </a:r>
            <a:r>
              <a:rPr dirty="0" sz="1200" spc="-10">
                <a:latin typeface="Calibri"/>
                <a:cs typeface="Calibri"/>
              </a:rPr>
              <a:t>gereksinimler  </a:t>
            </a:r>
            <a:r>
              <a:rPr dirty="0" sz="1200" spc="-5">
                <a:latin typeface="Calibri"/>
                <a:cs typeface="Calibri"/>
              </a:rPr>
              <a:t>işlevsel </a:t>
            </a:r>
            <a:r>
              <a:rPr dirty="0" sz="1200" spc="-10">
                <a:latin typeface="Calibri"/>
                <a:cs typeface="Calibri"/>
              </a:rPr>
              <a:t>gereksinim </a:t>
            </a:r>
            <a:r>
              <a:rPr dirty="0" sz="1200" spc="-5">
                <a:latin typeface="Calibri"/>
                <a:cs typeface="Calibri"/>
              </a:rPr>
              <a:t>olarak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tanımlanır.</a:t>
            </a:r>
            <a:endParaRPr sz="1200">
              <a:latin typeface="Calibri"/>
              <a:cs typeface="Calibri"/>
            </a:endParaRPr>
          </a:p>
          <a:p>
            <a:pPr marL="228600" marR="28575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5">
                <a:latin typeface="Calibri"/>
                <a:cs typeface="Calibri"/>
              </a:rPr>
              <a:t>İşlevsel </a:t>
            </a:r>
            <a:r>
              <a:rPr dirty="0" sz="1200" spc="-10">
                <a:latin typeface="Calibri"/>
                <a:cs typeface="Calibri"/>
              </a:rPr>
              <a:t>gereksinimler ayrıca sistemin </a:t>
            </a:r>
            <a:r>
              <a:rPr dirty="0" sz="1200">
                <a:latin typeface="Calibri"/>
                <a:cs typeface="Calibri"/>
              </a:rPr>
              <a:t>herhangi bir durum  </a:t>
            </a:r>
            <a:r>
              <a:rPr dirty="0" sz="1200" spc="-10">
                <a:latin typeface="Calibri"/>
                <a:cs typeface="Calibri"/>
              </a:rPr>
              <a:t>karşısındaki </a:t>
            </a:r>
            <a:r>
              <a:rPr dirty="0" sz="1200" spc="-5">
                <a:latin typeface="Calibri"/>
                <a:cs typeface="Calibri"/>
              </a:rPr>
              <a:t>davranışını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belirler..</a:t>
            </a:r>
            <a:endParaRPr sz="1200">
              <a:latin typeface="Calibri"/>
              <a:cs typeface="Calibri"/>
            </a:endParaRPr>
          </a:p>
          <a:p>
            <a:pPr marL="22860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>
                <a:latin typeface="Calibri"/>
                <a:cs typeface="Calibri"/>
              </a:rPr>
              <a:t>Ör: </a:t>
            </a:r>
            <a:r>
              <a:rPr dirty="0" sz="1200" spc="-5">
                <a:latin typeface="Calibri"/>
                <a:cs typeface="Calibri"/>
              </a:rPr>
              <a:t>Maaş çeki </a:t>
            </a:r>
            <a:r>
              <a:rPr dirty="0" sz="1200">
                <a:latin typeface="Calibri"/>
                <a:cs typeface="Calibri"/>
              </a:rPr>
              <a:t>hazırlama da, </a:t>
            </a:r>
            <a:r>
              <a:rPr dirty="0" sz="1200" spc="-5">
                <a:latin typeface="Calibri"/>
                <a:cs typeface="Calibri"/>
              </a:rPr>
              <a:t>işlevsel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gereksinimler;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2515" y="2909570"/>
            <a:ext cx="34982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5">
                <a:latin typeface="Calibri"/>
                <a:cs typeface="Calibri"/>
              </a:rPr>
              <a:t>Maaş </a:t>
            </a:r>
            <a:r>
              <a:rPr dirty="0" sz="1200">
                <a:latin typeface="Calibri"/>
                <a:cs typeface="Calibri"/>
              </a:rPr>
              <a:t>çekinin ne </a:t>
            </a:r>
            <a:r>
              <a:rPr dirty="0" sz="1200" spc="-5">
                <a:latin typeface="Calibri"/>
                <a:cs typeface="Calibri"/>
              </a:rPr>
              <a:t>zaman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hazırlanacağı,</a:t>
            </a:r>
            <a:endParaRPr sz="1200">
              <a:latin typeface="Calibri"/>
              <a:cs typeface="Calibri"/>
            </a:endParaRPr>
          </a:p>
          <a:p>
            <a:pPr marL="22860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5">
                <a:latin typeface="Calibri"/>
                <a:cs typeface="Calibri"/>
              </a:rPr>
              <a:t>Çek </a:t>
            </a:r>
            <a:r>
              <a:rPr dirty="0" sz="1200">
                <a:latin typeface="Calibri"/>
                <a:cs typeface="Calibri"/>
              </a:rPr>
              <a:t>hazırlamak </a:t>
            </a:r>
            <a:r>
              <a:rPr dirty="0" sz="1200" spc="-5">
                <a:latin typeface="Calibri"/>
                <a:cs typeface="Calibri"/>
              </a:rPr>
              <a:t>için </a:t>
            </a:r>
            <a:r>
              <a:rPr dirty="0" sz="1200">
                <a:latin typeface="Calibri"/>
                <a:cs typeface="Calibri"/>
              </a:rPr>
              <a:t>ne tür </a:t>
            </a:r>
            <a:r>
              <a:rPr dirty="0" sz="1200" spc="-5">
                <a:latin typeface="Calibri"/>
                <a:cs typeface="Calibri"/>
              </a:rPr>
              <a:t>girdiler verilmesi</a:t>
            </a:r>
            <a:r>
              <a:rPr dirty="0" sz="1200" spc="-9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gerektiği,</a:t>
            </a:r>
            <a:endParaRPr sz="1200">
              <a:latin typeface="Calibri"/>
              <a:cs typeface="Calibri"/>
            </a:endParaRPr>
          </a:p>
          <a:p>
            <a:pPr marL="228600" marR="15748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5">
                <a:latin typeface="Calibri"/>
                <a:cs typeface="Calibri"/>
              </a:rPr>
              <a:t>Hangi </a:t>
            </a:r>
            <a:r>
              <a:rPr dirty="0" sz="1200" spc="-10">
                <a:latin typeface="Calibri"/>
                <a:cs typeface="Calibri"/>
              </a:rPr>
              <a:t>koşullarda </a:t>
            </a:r>
            <a:r>
              <a:rPr dirty="0" sz="1200">
                <a:latin typeface="Calibri"/>
                <a:cs typeface="Calibri"/>
              </a:rPr>
              <a:t>bir </a:t>
            </a:r>
            <a:r>
              <a:rPr dirty="0" sz="1200" spc="-10">
                <a:latin typeface="Calibri"/>
                <a:cs typeface="Calibri"/>
              </a:rPr>
              <a:t>kişiye </a:t>
            </a:r>
            <a:r>
              <a:rPr dirty="0" sz="1200">
                <a:latin typeface="Calibri"/>
                <a:cs typeface="Calibri"/>
              </a:rPr>
              <a:t>maaş </a:t>
            </a:r>
            <a:r>
              <a:rPr dirty="0" sz="1200" spc="-5">
                <a:latin typeface="Calibri"/>
                <a:cs typeface="Calibri"/>
              </a:rPr>
              <a:t>verilmeyeceği </a:t>
            </a:r>
            <a:r>
              <a:rPr dirty="0" sz="1200">
                <a:latin typeface="Calibri"/>
                <a:cs typeface="Calibri"/>
              </a:rPr>
              <a:t>gibi  </a:t>
            </a:r>
            <a:r>
              <a:rPr dirty="0" sz="1200" spc="-10">
                <a:latin typeface="Calibri"/>
                <a:cs typeface="Calibri"/>
              </a:rPr>
              <a:t>gereksinimler </a:t>
            </a:r>
            <a:r>
              <a:rPr dirty="0" sz="1200" spc="-5">
                <a:latin typeface="Calibri"/>
                <a:cs typeface="Calibri"/>
              </a:rPr>
              <a:t>işlevsel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gereksinimlerdir.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3879" y="3873500"/>
            <a:ext cx="4805680" cy="1663700"/>
          </a:xfrm>
          <a:custGeom>
            <a:avLst/>
            <a:gdLst/>
            <a:ahLst/>
            <a:cxnLst/>
            <a:rect l="l" t="t" r="r" b="b"/>
            <a:pathLst>
              <a:path w="4805680" h="1663700">
                <a:moveTo>
                  <a:pt x="0" y="277241"/>
                </a:moveTo>
                <a:lnTo>
                  <a:pt x="4469" y="227427"/>
                </a:lnTo>
                <a:lnTo>
                  <a:pt x="17354" y="180535"/>
                </a:lnTo>
                <a:lnTo>
                  <a:pt x="37869" y="137348"/>
                </a:lnTo>
                <a:lnTo>
                  <a:pt x="65230" y="98651"/>
                </a:lnTo>
                <a:lnTo>
                  <a:pt x="98651" y="65230"/>
                </a:lnTo>
                <a:lnTo>
                  <a:pt x="137348" y="37869"/>
                </a:lnTo>
                <a:lnTo>
                  <a:pt x="180535" y="17354"/>
                </a:lnTo>
                <a:lnTo>
                  <a:pt x="227427" y="4469"/>
                </a:lnTo>
                <a:lnTo>
                  <a:pt x="277241" y="0"/>
                </a:lnTo>
                <a:lnTo>
                  <a:pt x="4528439" y="0"/>
                </a:lnTo>
                <a:lnTo>
                  <a:pt x="4578252" y="4469"/>
                </a:lnTo>
                <a:lnTo>
                  <a:pt x="4625144" y="17354"/>
                </a:lnTo>
                <a:lnTo>
                  <a:pt x="4668331" y="37869"/>
                </a:lnTo>
                <a:lnTo>
                  <a:pt x="4707028" y="65230"/>
                </a:lnTo>
                <a:lnTo>
                  <a:pt x="4740449" y="98651"/>
                </a:lnTo>
                <a:lnTo>
                  <a:pt x="4767810" y="137348"/>
                </a:lnTo>
                <a:lnTo>
                  <a:pt x="4788325" y="180535"/>
                </a:lnTo>
                <a:lnTo>
                  <a:pt x="4801210" y="227427"/>
                </a:lnTo>
                <a:lnTo>
                  <a:pt x="4805680" y="277241"/>
                </a:lnTo>
                <a:lnTo>
                  <a:pt x="4805680" y="1386459"/>
                </a:lnTo>
                <a:lnTo>
                  <a:pt x="4801210" y="1436272"/>
                </a:lnTo>
                <a:lnTo>
                  <a:pt x="4788325" y="1483164"/>
                </a:lnTo>
                <a:lnTo>
                  <a:pt x="4767810" y="1526351"/>
                </a:lnTo>
                <a:lnTo>
                  <a:pt x="4740449" y="1565048"/>
                </a:lnTo>
                <a:lnTo>
                  <a:pt x="4707028" y="1598469"/>
                </a:lnTo>
                <a:lnTo>
                  <a:pt x="4668331" y="1625830"/>
                </a:lnTo>
                <a:lnTo>
                  <a:pt x="4625144" y="1646345"/>
                </a:lnTo>
                <a:lnTo>
                  <a:pt x="4578252" y="1659230"/>
                </a:lnTo>
                <a:lnTo>
                  <a:pt x="4528439" y="1663700"/>
                </a:lnTo>
                <a:lnTo>
                  <a:pt x="277241" y="1663700"/>
                </a:lnTo>
                <a:lnTo>
                  <a:pt x="227427" y="1659230"/>
                </a:lnTo>
                <a:lnTo>
                  <a:pt x="180535" y="1646345"/>
                </a:lnTo>
                <a:lnTo>
                  <a:pt x="137348" y="1625830"/>
                </a:lnTo>
                <a:lnTo>
                  <a:pt x="98651" y="1598469"/>
                </a:lnTo>
                <a:lnTo>
                  <a:pt x="65230" y="1565048"/>
                </a:lnTo>
                <a:lnTo>
                  <a:pt x="37869" y="1526351"/>
                </a:lnTo>
                <a:lnTo>
                  <a:pt x="17354" y="1483164"/>
                </a:lnTo>
                <a:lnTo>
                  <a:pt x="4469" y="1436272"/>
                </a:lnTo>
                <a:lnTo>
                  <a:pt x="0" y="1386459"/>
                </a:lnTo>
                <a:lnTo>
                  <a:pt x="0" y="277241"/>
                </a:lnTo>
                <a:close/>
              </a:path>
            </a:pathLst>
          </a:custGeom>
          <a:ln w="15240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63646" y="3862070"/>
            <a:ext cx="443547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 spc="-5">
                <a:latin typeface="Calibri"/>
                <a:cs typeface="Calibri"/>
              </a:rPr>
              <a:t>Kullanıcının </a:t>
            </a:r>
            <a:r>
              <a:rPr dirty="0" sz="1200">
                <a:latin typeface="Calibri"/>
                <a:cs typeface="Calibri"/>
              </a:rPr>
              <a:t>sorunundan </a:t>
            </a:r>
            <a:r>
              <a:rPr dirty="0" sz="1200" spc="-5">
                <a:latin typeface="Calibri"/>
                <a:cs typeface="Calibri"/>
              </a:rPr>
              <a:t>bağımsız olarak </a:t>
            </a:r>
            <a:r>
              <a:rPr dirty="0" sz="1200" spc="-10">
                <a:latin typeface="Calibri"/>
                <a:cs typeface="Calibri"/>
              </a:rPr>
              <a:t>çözülmesi </a:t>
            </a:r>
            <a:r>
              <a:rPr dirty="0" sz="1200" spc="-15">
                <a:latin typeface="Calibri"/>
                <a:cs typeface="Calibri"/>
              </a:rPr>
              <a:t>gereken </a:t>
            </a:r>
            <a:r>
              <a:rPr dirty="0" sz="1200">
                <a:latin typeface="Calibri"/>
                <a:cs typeface="Calibri"/>
              </a:rPr>
              <a:t>sorunlar  </a:t>
            </a:r>
            <a:r>
              <a:rPr dirty="0" sz="1200" spc="-5">
                <a:latin typeface="Calibri"/>
                <a:cs typeface="Calibri"/>
              </a:rPr>
              <a:t>işlevsel olmayan </a:t>
            </a:r>
            <a:r>
              <a:rPr dirty="0" sz="1200" spc="-10">
                <a:latin typeface="Calibri"/>
                <a:cs typeface="Calibri"/>
              </a:rPr>
              <a:t>gereksinim </a:t>
            </a:r>
            <a:r>
              <a:rPr dirty="0" sz="1200" spc="-5">
                <a:latin typeface="Calibri"/>
                <a:cs typeface="Calibri"/>
              </a:rPr>
              <a:t>olarak</a:t>
            </a:r>
            <a:r>
              <a:rPr dirty="0" sz="1200" spc="-15">
                <a:latin typeface="Calibri"/>
                <a:cs typeface="Calibri"/>
              </a:rPr>
              <a:t> tanımlanır.</a:t>
            </a:r>
            <a:endParaRPr sz="1200">
              <a:latin typeface="Calibri"/>
              <a:cs typeface="Calibri"/>
            </a:endParaRPr>
          </a:p>
          <a:p>
            <a:pPr marL="22860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>
                <a:latin typeface="Calibri"/>
                <a:cs typeface="Calibri"/>
              </a:rPr>
              <a:t>Bir </a:t>
            </a:r>
            <a:r>
              <a:rPr dirty="0" sz="1200" spc="-10">
                <a:latin typeface="Calibri"/>
                <a:cs typeface="Calibri"/>
              </a:rPr>
              <a:t>çok kaynakta </a:t>
            </a:r>
            <a:r>
              <a:rPr dirty="0" sz="1200">
                <a:latin typeface="Calibri"/>
                <a:cs typeface="Calibri"/>
              </a:rPr>
              <a:t>bu </a:t>
            </a:r>
            <a:r>
              <a:rPr dirty="0" sz="1200" spc="-5">
                <a:latin typeface="Calibri"/>
                <a:cs typeface="Calibri"/>
              </a:rPr>
              <a:t>terim yerine" </a:t>
            </a:r>
            <a:r>
              <a:rPr dirty="0" sz="1200" spc="-10">
                <a:latin typeface="Calibri"/>
                <a:cs typeface="Calibri"/>
              </a:rPr>
              <a:t>Sistem </a:t>
            </a:r>
            <a:r>
              <a:rPr dirty="0" sz="1200" spc="-5">
                <a:latin typeface="Calibri"/>
                <a:cs typeface="Calibri"/>
              </a:rPr>
              <a:t>Kısıtları« terimi </a:t>
            </a:r>
            <a:r>
              <a:rPr dirty="0" sz="1200"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kullanılmaktadır.</a:t>
            </a:r>
            <a:endParaRPr sz="1200">
              <a:latin typeface="Calibri"/>
              <a:cs typeface="Calibri"/>
            </a:endParaRPr>
          </a:p>
          <a:p>
            <a:pPr marL="228600" indent="-215900">
              <a:lnSpc>
                <a:spcPct val="100000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1200">
                <a:latin typeface="Calibri"/>
                <a:cs typeface="Calibri"/>
              </a:rPr>
              <a:t>Ör: </a:t>
            </a:r>
            <a:r>
              <a:rPr dirty="0" sz="1200" spc="-5">
                <a:latin typeface="Calibri"/>
                <a:cs typeface="Calibri"/>
              </a:rPr>
              <a:t>İşlevsel olmayan</a:t>
            </a:r>
            <a:r>
              <a:rPr dirty="0" sz="1200" spc="-10">
                <a:latin typeface="Calibri"/>
                <a:cs typeface="Calibri"/>
              </a:rPr>
              <a:t> gereksinimler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6546" y="4776723"/>
            <a:ext cx="28848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indent="-216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dirty="0" sz="1200" spc="-5">
                <a:latin typeface="Calibri"/>
                <a:cs typeface="Calibri"/>
              </a:rPr>
              <a:t>Kullanılacak bilgisayar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türü,</a:t>
            </a:r>
            <a:endParaRPr sz="1200">
              <a:latin typeface="Calibri"/>
              <a:cs typeface="Calibri"/>
            </a:endParaRPr>
          </a:p>
          <a:p>
            <a:pPr marL="228600" indent="-216535">
              <a:lnSpc>
                <a:spcPts val="1440"/>
              </a:lnSpc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dirty="0" sz="1200" spc="-5">
                <a:latin typeface="Calibri"/>
                <a:cs typeface="Calibri"/>
              </a:rPr>
              <a:t>yazılım geliştirme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ortamı,</a:t>
            </a:r>
            <a:endParaRPr sz="1200">
              <a:latin typeface="Calibri"/>
              <a:cs typeface="Calibri"/>
            </a:endParaRPr>
          </a:p>
          <a:p>
            <a:pPr marL="228600" marR="5080" indent="-216535">
              <a:lnSpc>
                <a:spcPct val="100000"/>
              </a:lnSpc>
              <a:buFont typeface="Arial"/>
              <a:buChar char="•"/>
              <a:tabLst>
                <a:tab pos="228600" algn="l"/>
                <a:tab pos="229235" algn="l"/>
              </a:tabLst>
            </a:pPr>
            <a:r>
              <a:rPr dirty="0" sz="1200" spc="-5">
                <a:latin typeface="Calibri"/>
                <a:cs typeface="Calibri"/>
              </a:rPr>
              <a:t>kullanılacak </a:t>
            </a:r>
            <a:r>
              <a:rPr dirty="0" sz="1200" spc="-10">
                <a:latin typeface="Calibri"/>
                <a:cs typeface="Calibri"/>
              </a:rPr>
              <a:t>veri </a:t>
            </a:r>
            <a:r>
              <a:rPr dirty="0" sz="1200" spc="-5">
                <a:latin typeface="Calibri"/>
                <a:cs typeface="Calibri"/>
              </a:rPr>
              <a:t>tabanı yönetim </a:t>
            </a:r>
            <a:r>
              <a:rPr dirty="0" sz="1200" spc="-10">
                <a:latin typeface="Calibri"/>
                <a:cs typeface="Calibri"/>
              </a:rPr>
              <a:t>sistemi </a:t>
            </a:r>
            <a:r>
              <a:rPr dirty="0" sz="1200">
                <a:latin typeface="Calibri"/>
                <a:cs typeface="Calibri"/>
              </a:rPr>
              <a:t>vb.  bu tür </a:t>
            </a:r>
            <a:r>
              <a:rPr dirty="0" sz="1200" spc="-10">
                <a:latin typeface="Calibri"/>
                <a:cs typeface="Calibri"/>
              </a:rPr>
              <a:t>gereksinimlere </a:t>
            </a:r>
            <a:r>
              <a:rPr dirty="0" sz="1200">
                <a:latin typeface="Calibri"/>
                <a:cs typeface="Calibri"/>
              </a:rPr>
              <a:t>örnek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verilebilir.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9093" y="2560698"/>
            <a:ext cx="427380" cy="390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49093" y="4529198"/>
            <a:ext cx="427380" cy="390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Gereksinim</a:t>
            </a:r>
            <a:r>
              <a:rPr dirty="0" spc="-100"/>
              <a:t> Türleri	</a:t>
            </a:r>
          </a:p>
        </p:txBody>
      </p:sp>
      <p:sp>
        <p:nvSpPr>
          <p:cNvPr id="3" name="object 3"/>
          <p:cNvSpPr/>
          <p:nvPr/>
        </p:nvSpPr>
        <p:spPr>
          <a:xfrm>
            <a:off x="1406137" y="2878830"/>
            <a:ext cx="1503184" cy="133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23389" y="3300412"/>
            <a:ext cx="834390" cy="439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endParaRPr sz="135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Türleri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6409" y="1911350"/>
            <a:ext cx="2085339" cy="327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96409" y="1911350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6409" y="2322829"/>
            <a:ext cx="2085339" cy="325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96409" y="232282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19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1"/>
                </a:lnTo>
                <a:lnTo>
                  <a:pt x="2081081" y="292008"/>
                </a:lnTo>
                <a:lnTo>
                  <a:pt x="2069464" y="309245"/>
                </a:lnTo>
                <a:lnTo>
                  <a:pt x="2052228" y="320861"/>
                </a:lnTo>
                <a:lnTo>
                  <a:pt x="2031111" y="325120"/>
                </a:lnTo>
                <a:lnTo>
                  <a:pt x="54228" y="325120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1"/>
                </a:lnTo>
                <a:lnTo>
                  <a:pt x="0" y="5422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96409" y="2739389"/>
            <a:ext cx="2085339" cy="325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96409" y="273938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19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0"/>
                </a:lnTo>
                <a:lnTo>
                  <a:pt x="2081081" y="292008"/>
                </a:lnTo>
                <a:lnTo>
                  <a:pt x="2069464" y="309245"/>
                </a:lnTo>
                <a:lnTo>
                  <a:pt x="2052228" y="320861"/>
                </a:lnTo>
                <a:lnTo>
                  <a:pt x="2031111" y="325120"/>
                </a:lnTo>
                <a:lnTo>
                  <a:pt x="54228" y="325120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0"/>
                </a:lnTo>
                <a:lnTo>
                  <a:pt x="0" y="5422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59351" y="1946528"/>
            <a:ext cx="1754505" cy="10598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10845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latin typeface="Calibri"/>
                <a:cs typeface="Calibri"/>
              </a:rPr>
              <a:t>Fiziksel</a:t>
            </a:r>
            <a:r>
              <a:rPr dirty="0" sz="1350" spc="-5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Çevre</a:t>
            </a:r>
            <a:endParaRPr sz="1350">
              <a:latin typeface="Calibri"/>
              <a:cs typeface="Calibri"/>
            </a:endParaRPr>
          </a:p>
          <a:p>
            <a:pPr marL="12700" marR="5080" indent="515620">
              <a:lnSpc>
                <a:spcPts val="3270"/>
              </a:lnSpc>
              <a:spcBef>
                <a:spcPts val="350"/>
              </a:spcBef>
            </a:pPr>
            <a:r>
              <a:rPr dirty="0" sz="1350" spc="-5">
                <a:latin typeface="Calibri"/>
                <a:cs typeface="Calibri"/>
              </a:rPr>
              <a:t>Ara </a:t>
            </a:r>
            <a:r>
              <a:rPr dirty="0" sz="1350" spc="5">
                <a:latin typeface="Calibri"/>
                <a:cs typeface="Calibri"/>
              </a:rPr>
              <a:t>yüzler  </a:t>
            </a:r>
            <a:r>
              <a:rPr dirty="0" sz="1350">
                <a:latin typeface="Calibri"/>
                <a:cs typeface="Calibri"/>
              </a:rPr>
              <a:t>Kullanıcı </a:t>
            </a:r>
            <a:r>
              <a:rPr dirty="0" sz="1350" spc="-5">
                <a:latin typeface="Calibri"/>
                <a:cs typeface="Calibri"/>
              </a:rPr>
              <a:t>ve </a:t>
            </a:r>
            <a:r>
              <a:rPr dirty="0" sz="1350" spc="5">
                <a:latin typeface="Calibri"/>
                <a:cs typeface="Calibri"/>
              </a:rPr>
              <a:t>İnsan</a:t>
            </a:r>
            <a:r>
              <a:rPr dirty="0" sz="1350" spc="-14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etmeni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6409" y="3148329"/>
            <a:ext cx="2085339" cy="327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96409" y="314832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92751" y="3184270"/>
            <a:ext cx="69342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latin typeface="Calibri"/>
                <a:cs typeface="Calibri"/>
              </a:rPr>
              <a:t>İşlevsellik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96409" y="3559809"/>
            <a:ext cx="2085339" cy="325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96409" y="355980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20">
                <a:moveTo>
                  <a:pt x="0" y="54228"/>
                </a:moveTo>
                <a:lnTo>
                  <a:pt x="4258" y="33111"/>
                </a:lnTo>
                <a:lnTo>
                  <a:pt x="15875" y="15874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8"/>
                </a:lnTo>
                <a:lnTo>
                  <a:pt x="2085339" y="270890"/>
                </a:lnTo>
                <a:lnTo>
                  <a:pt x="2081081" y="292008"/>
                </a:lnTo>
                <a:lnTo>
                  <a:pt x="2069464" y="309244"/>
                </a:lnTo>
                <a:lnTo>
                  <a:pt x="2052228" y="320861"/>
                </a:lnTo>
                <a:lnTo>
                  <a:pt x="2031111" y="325119"/>
                </a:lnTo>
                <a:lnTo>
                  <a:pt x="54228" y="325119"/>
                </a:lnTo>
                <a:lnTo>
                  <a:pt x="33111" y="320861"/>
                </a:lnTo>
                <a:lnTo>
                  <a:pt x="15874" y="309244"/>
                </a:lnTo>
                <a:lnTo>
                  <a:pt x="4258" y="292008"/>
                </a:lnTo>
                <a:lnTo>
                  <a:pt x="0" y="270890"/>
                </a:lnTo>
                <a:lnTo>
                  <a:pt x="0" y="54228"/>
                </a:lnTo>
                <a:close/>
              </a:path>
            </a:pathLst>
          </a:custGeom>
          <a:ln w="12699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957190" y="3594417"/>
            <a:ext cx="763905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5">
                <a:latin typeface="Calibri"/>
                <a:cs typeface="Calibri"/>
              </a:rPr>
              <a:t>Be</a:t>
            </a:r>
            <a:r>
              <a:rPr dirty="0" sz="1350" spc="5">
                <a:latin typeface="Calibri"/>
                <a:cs typeface="Calibri"/>
              </a:rPr>
              <a:t>l</a:t>
            </a:r>
            <a:r>
              <a:rPr dirty="0" sz="1350" spc="-15">
                <a:latin typeface="Calibri"/>
                <a:cs typeface="Calibri"/>
              </a:rPr>
              <a:t>g</a:t>
            </a:r>
            <a:r>
              <a:rPr dirty="0" sz="1350" spc="5">
                <a:latin typeface="Calibri"/>
                <a:cs typeface="Calibri"/>
              </a:rPr>
              <a:t>e</a:t>
            </a:r>
            <a:r>
              <a:rPr dirty="0" sz="1350" spc="10">
                <a:latin typeface="Calibri"/>
                <a:cs typeface="Calibri"/>
              </a:rPr>
              <a:t>l</a:t>
            </a:r>
            <a:r>
              <a:rPr dirty="0" sz="1350" spc="5">
                <a:latin typeface="Calibri"/>
                <a:cs typeface="Calibri"/>
              </a:rPr>
              <a:t>eme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6409" y="3968750"/>
            <a:ext cx="2085339" cy="325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96409" y="3968750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20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1"/>
                </a:lnTo>
                <a:lnTo>
                  <a:pt x="2081081" y="292008"/>
                </a:lnTo>
                <a:lnTo>
                  <a:pt x="2069464" y="309244"/>
                </a:lnTo>
                <a:lnTo>
                  <a:pt x="2052228" y="320861"/>
                </a:lnTo>
                <a:lnTo>
                  <a:pt x="2031111" y="325119"/>
                </a:lnTo>
                <a:lnTo>
                  <a:pt x="54228" y="325119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1"/>
                </a:lnTo>
                <a:lnTo>
                  <a:pt x="0" y="54229"/>
                </a:lnTo>
                <a:close/>
              </a:path>
            </a:pathLst>
          </a:custGeom>
          <a:ln w="12699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96409" y="4375150"/>
            <a:ext cx="2085339" cy="327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96409" y="4375150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96409" y="4786629"/>
            <a:ext cx="2085339" cy="327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96409" y="478662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96409" y="5198109"/>
            <a:ext cx="2085339" cy="3276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96409" y="519810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09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09"/>
                </a:lnTo>
                <a:lnTo>
                  <a:pt x="2085339" y="273049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59"/>
                </a:lnTo>
                <a:lnTo>
                  <a:pt x="54610" y="327659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49"/>
                </a:lnTo>
                <a:lnTo>
                  <a:pt x="0" y="5460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751451" y="4003294"/>
            <a:ext cx="1174115" cy="1463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350" spc="-10">
                <a:latin typeface="Calibri"/>
                <a:cs typeface="Calibri"/>
              </a:rPr>
              <a:t>Veri</a:t>
            </a:r>
            <a:endParaRPr sz="1350">
              <a:latin typeface="Calibri"/>
              <a:cs typeface="Calibri"/>
            </a:endParaRPr>
          </a:p>
          <a:p>
            <a:pPr algn="ctr" marL="245745" marR="235585">
              <a:lnSpc>
                <a:spcPts val="3240"/>
              </a:lnSpc>
              <a:spcBef>
                <a:spcPts val="345"/>
              </a:spcBef>
            </a:pPr>
            <a:r>
              <a:rPr dirty="0" sz="1350" spc="-25">
                <a:latin typeface="Calibri"/>
                <a:cs typeface="Calibri"/>
              </a:rPr>
              <a:t>K</a:t>
            </a:r>
            <a:r>
              <a:rPr dirty="0" sz="1350" spc="-15">
                <a:latin typeface="Calibri"/>
                <a:cs typeface="Calibri"/>
              </a:rPr>
              <a:t>a</a:t>
            </a:r>
            <a:r>
              <a:rPr dirty="0" sz="1350">
                <a:latin typeface="Calibri"/>
                <a:cs typeface="Calibri"/>
              </a:rPr>
              <a:t>y</a:t>
            </a:r>
            <a:r>
              <a:rPr dirty="0" sz="1350" spc="10">
                <a:latin typeface="Calibri"/>
                <a:cs typeface="Calibri"/>
              </a:rPr>
              <a:t>na</a:t>
            </a:r>
            <a:r>
              <a:rPr dirty="0" sz="1350">
                <a:latin typeface="Calibri"/>
                <a:cs typeface="Calibri"/>
              </a:rPr>
              <a:t>k</a:t>
            </a:r>
            <a:r>
              <a:rPr dirty="0" sz="1350" spc="5">
                <a:latin typeface="Calibri"/>
                <a:cs typeface="Calibri"/>
              </a:rPr>
              <a:t>la</a:t>
            </a:r>
            <a:r>
              <a:rPr dirty="0" sz="1350">
                <a:latin typeface="Calibri"/>
                <a:cs typeface="Calibri"/>
              </a:rPr>
              <a:t>r  </a:t>
            </a:r>
            <a:r>
              <a:rPr dirty="0" sz="1350" spc="5">
                <a:latin typeface="Calibri"/>
                <a:cs typeface="Calibri"/>
              </a:rPr>
              <a:t>Güvenlik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Kalite</a:t>
            </a:r>
            <a:r>
              <a:rPr dirty="0" sz="1350" spc="-10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Güvencesi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51150" y="2038350"/>
            <a:ext cx="1444625" cy="1501140"/>
          </a:xfrm>
          <a:custGeom>
            <a:avLst/>
            <a:gdLst/>
            <a:ahLst/>
            <a:cxnLst/>
            <a:rect l="l" t="t" r="r" b="b"/>
            <a:pathLst>
              <a:path w="1444625" h="1501139">
                <a:moveTo>
                  <a:pt x="715899" y="1488439"/>
                </a:moveTo>
                <a:lnTo>
                  <a:pt x="0" y="1488439"/>
                </a:lnTo>
                <a:lnTo>
                  <a:pt x="0" y="1501139"/>
                </a:lnTo>
                <a:lnTo>
                  <a:pt x="725804" y="1501139"/>
                </a:lnTo>
                <a:lnTo>
                  <a:pt x="728599" y="1498219"/>
                </a:lnTo>
                <a:lnTo>
                  <a:pt x="728599" y="1494789"/>
                </a:lnTo>
                <a:lnTo>
                  <a:pt x="715899" y="1494789"/>
                </a:lnTo>
                <a:lnTo>
                  <a:pt x="715899" y="1488439"/>
                </a:lnTo>
                <a:close/>
              </a:path>
              <a:path w="1444625" h="1501139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1494789"/>
                </a:lnTo>
                <a:lnTo>
                  <a:pt x="722249" y="1488439"/>
                </a:lnTo>
                <a:lnTo>
                  <a:pt x="728599" y="1488439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1501139">
                <a:moveTo>
                  <a:pt x="728599" y="1488439"/>
                </a:moveTo>
                <a:lnTo>
                  <a:pt x="722249" y="1488439"/>
                </a:lnTo>
                <a:lnTo>
                  <a:pt x="715899" y="1494789"/>
                </a:lnTo>
                <a:lnTo>
                  <a:pt x="728599" y="1494789"/>
                </a:lnTo>
                <a:lnTo>
                  <a:pt x="728599" y="1488439"/>
                </a:lnTo>
                <a:close/>
              </a:path>
              <a:path w="1444625" h="1501139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1501139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1501139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1501139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51150" y="2447289"/>
            <a:ext cx="1444625" cy="1090930"/>
          </a:xfrm>
          <a:custGeom>
            <a:avLst/>
            <a:gdLst/>
            <a:ahLst/>
            <a:cxnLst/>
            <a:rect l="l" t="t" r="r" b="b"/>
            <a:pathLst>
              <a:path w="1444625" h="1090929">
                <a:moveTo>
                  <a:pt x="715899" y="1077722"/>
                </a:moveTo>
                <a:lnTo>
                  <a:pt x="0" y="1077722"/>
                </a:lnTo>
                <a:lnTo>
                  <a:pt x="0" y="1090422"/>
                </a:lnTo>
                <a:lnTo>
                  <a:pt x="725804" y="1090422"/>
                </a:lnTo>
                <a:lnTo>
                  <a:pt x="728599" y="1087627"/>
                </a:lnTo>
                <a:lnTo>
                  <a:pt x="728599" y="1084072"/>
                </a:lnTo>
                <a:lnTo>
                  <a:pt x="715899" y="1084072"/>
                </a:lnTo>
                <a:lnTo>
                  <a:pt x="715899" y="1077722"/>
                </a:lnTo>
                <a:close/>
              </a:path>
              <a:path w="1444625" h="1090929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1084072"/>
                </a:lnTo>
                <a:lnTo>
                  <a:pt x="722249" y="1077722"/>
                </a:lnTo>
                <a:lnTo>
                  <a:pt x="728599" y="1077722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1090929">
                <a:moveTo>
                  <a:pt x="728599" y="1077722"/>
                </a:moveTo>
                <a:lnTo>
                  <a:pt x="722249" y="1077722"/>
                </a:lnTo>
                <a:lnTo>
                  <a:pt x="715899" y="1084072"/>
                </a:lnTo>
                <a:lnTo>
                  <a:pt x="728599" y="1084072"/>
                </a:lnTo>
                <a:lnTo>
                  <a:pt x="728599" y="1077722"/>
                </a:lnTo>
                <a:close/>
              </a:path>
              <a:path w="1444625" h="1090929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1090929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1090929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1090929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51150" y="2863850"/>
            <a:ext cx="1444625" cy="675005"/>
          </a:xfrm>
          <a:custGeom>
            <a:avLst/>
            <a:gdLst/>
            <a:ahLst/>
            <a:cxnLst/>
            <a:rect l="l" t="t" r="r" b="b"/>
            <a:pathLst>
              <a:path w="1444625" h="675004">
                <a:moveTo>
                  <a:pt x="715899" y="661924"/>
                </a:moveTo>
                <a:lnTo>
                  <a:pt x="0" y="661924"/>
                </a:lnTo>
                <a:lnTo>
                  <a:pt x="0" y="674624"/>
                </a:lnTo>
                <a:lnTo>
                  <a:pt x="725804" y="674624"/>
                </a:lnTo>
                <a:lnTo>
                  <a:pt x="728599" y="671829"/>
                </a:lnTo>
                <a:lnTo>
                  <a:pt x="728599" y="668274"/>
                </a:lnTo>
                <a:lnTo>
                  <a:pt x="715899" y="668274"/>
                </a:lnTo>
                <a:lnTo>
                  <a:pt x="715899" y="661924"/>
                </a:lnTo>
                <a:close/>
              </a:path>
              <a:path w="1444625" h="675004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668274"/>
                </a:lnTo>
                <a:lnTo>
                  <a:pt x="722249" y="661924"/>
                </a:lnTo>
                <a:lnTo>
                  <a:pt x="728599" y="661924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675004">
                <a:moveTo>
                  <a:pt x="728599" y="661924"/>
                </a:moveTo>
                <a:lnTo>
                  <a:pt x="722249" y="661924"/>
                </a:lnTo>
                <a:lnTo>
                  <a:pt x="715899" y="668274"/>
                </a:lnTo>
                <a:lnTo>
                  <a:pt x="728599" y="668274"/>
                </a:lnTo>
                <a:lnTo>
                  <a:pt x="728599" y="661924"/>
                </a:lnTo>
                <a:close/>
              </a:path>
              <a:path w="1444625" h="675004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675004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675004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675004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51150" y="3275329"/>
            <a:ext cx="1444625" cy="264160"/>
          </a:xfrm>
          <a:custGeom>
            <a:avLst/>
            <a:gdLst/>
            <a:ahLst/>
            <a:cxnLst/>
            <a:rect l="l" t="t" r="r" b="b"/>
            <a:pathLst>
              <a:path w="1444625" h="264160">
                <a:moveTo>
                  <a:pt x="715899" y="251333"/>
                </a:moveTo>
                <a:lnTo>
                  <a:pt x="0" y="251333"/>
                </a:lnTo>
                <a:lnTo>
                  <a:pt x="0" y="264033"/>
                </a:lnTo>
                <a:lnTo>
                  <a:pt x="725804" y="264033"/>
                </a:lnTo>
                <a:lnTo>
                  <a:pt x="728599" y="261239"/>
                </a:lnTo>
                <a:lnTo>
                  <a:pt x="728599" y="257683"/>
                </a:lnTo>
                <a:lnTo>
                  <a:pt x="715899" y="257683"/>
                </a:lnTo>
                <a:lnTo>
                  <a:pt x="715899" y="251333"/>
                </a:lnTo>
                <a:close/>
              </a:path>
              <a:path w="1444625" h="264160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257683"/>
                </a:lnTo>
                <a:lnTo>
                  <a:pt x="722249" y="251333"/>
                </a:lnTo>
                <a:lnTo>
                  <a:pt x="728599" y="251333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264160">
                <a:moveTo>
                  <a:pt x="728599" y="251333"/>
                </a:moveTo>
                <a:lnTo>
                  <a:pt x="722249" y="251333"/>
                </a:lnTo>
                <a:lnTo>
                  <a:pt x="715899" y="257683"/>
                </a:lnTo>
                <a:lnTo>
                  <a:pt x="728599" y="257683"/>
                </a:lnTo>
                <a:lnTo>
                  <a:pt x="728599" y="251333"/>
                </a:lnTo>
                <a:close/>
              </a:path>
              <a:path w="1444625" h="264160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264160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264160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264160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51150" y="3525520"/>
            <a:ext cx="1444625" cy="235585"/>
          </a:xfrm>
          <a:custGeom>
            <a:avLst/>
            <a:gdLst/>
            <a:ahLst/>
            <a:cxnLst/>
            <a:rect l="l" t="t" r="r" b="b"/>
            <a:pathLst>
              <a:path w="1444625" h="235585">
                <a:moveTo>
                  <a:pt x="1368298" y="159257"/>
                </a:moveTo>
                <a:lnTo>
                  <a:pt x="1368298" y="235457"/>
                </a:lnTo>
                <a:lnTo>
                  <a:pt x="1431798" y="203707"/>
                </a:lnTo>
                <a:lnTo>
                  <a:pt x="1380998" y="203707"/>
                </a:lnTo>
                <a:lnTo>
                  <a:pt x="1380998" y="191007"/>
                </a:lnTo>
                <a:lnTo>
                  <a:pt x="1431798" y="191007"/>
                </a:lnTo>
                <a:lnTo>
                  <a:pt x="1368298" y="159257"/>
                </a:lnTo>
                <a:close/>
              </a:path>
              <a:path w="1444625" h="235585">
                <a:moveTo>
                  <a:pt x="715899" y="6350"/>
                </a:moveTo>
                <a:lnTo>
                  <a:pt x="715899" y="200913"/>
                </a:lnTo>
                <a:lnTo>
                  <a:pt x="718692" y="203707"/>
                </a:lnTo>
                <a:lnTo>
                  <a:pt x="1368298" y="203707"/>
                </a:lnTo>
                <a:lnTo>
                  <a:pt x="1368298" y="197357"/>
                </a:lnTo>
                <a:lnTo>
                  <a:pt x="728599" y="197357"/>
                </a:lnTo>
                <a:lnTo>
                  <a:pt x="722249" y="191007"/>
                </a:lnTo>
                <a:lnTo>
                  <a:pt x="728599" y="191007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235585">
                <a:moveTo>
                  <a:pt x="1431798" y="191007"/>
                </a:moveTo>
                <a:lnTo>
                  <a:pt x="1380998" y="191007"/>
                </a:lnTo>
                <a:lnTo>
                  <a:pt x="1380998" y="203707"/>
                </a:lnTo>
                <a:lnTo>
                  <a:pt x="1431798" y="203707"/>
                </a:lnTo>
                <a:lnTo>
                  <a:pt x="1444498" y="197357"/>
                </a:lnTo>
                <a:lnTo>
                  <a:pt x="1431798" y="191007"/>
                </a:lnTo>
                <a:close/>
              </a:path>
              <a:path w="1444625" h="235585">
                <a:moveTo>
                  <a:pt x="728599" y="191007"/>
                </a:moveTo>
                <a:lnTo>
                  <a:pt x="722249" y="191007"/>
                </a:lnTo>
                <a:lnTo>
                  <a:pt x="728599" y="197357"/>
                </a:lnTo>
                <a:lnTo>
                  <a:pt x="728599" y="191007"/>
                </a:lnTo>
                <a:close/>
              </a:path>
              <a:path w="1444625" h="235585">
                <a:moveTo>
                  <a:pt x="1368298" y="191007"/>
                </a:moveTo>
                <a:lnTo>
                  <a:pt x="728599" y="191007"/>
                </a:lnTo>
                <a:lnTo>
                  <a:pt x="728599" y="197357"/>
                </a:lnTo>
                <a:lnTo>
                  <a:pt x="1368298" y="197357"/>
                </a:lnTo>
                <a:lnTo>
                  <a:pt x="1368298" y="191007"/>
                </a:lnTo>
                <a:close/>
              </a:path>
              <a:path w="1444625" h="235585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235585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51150" y="3525520"/>
            <a:ext cx="1444625" cy="643890"/>
          </a:xfrm>
          <a:custGeom>
            <a:avLst/>
            <a:gdLst/>
            <a:ahLst/>
            <a:cxnLst/>
            <a:rect l="l" t="t" r="r" b="b"/>
            <a:pathLst>
              <a:path w="1444625" h="643889">
                <a:moveTo>
                  <a:pt x="1368298" y="567689"/>
                </a:moveTo>
                <a:lnTo>
                  <a:pt x="1368298" y="643889"/>
                </a:lnTo>
                <a:lnTo>
                  <a:pt x="1431798" y="612139"/>
                </a:lnTo>
                <a:lnTo>
                  <a:pt x="1380998" y="612139"/>
                </a:lnTo>
                <a:lnTo>
                  <a:pt x="1380998" y="599439"/>
                </a:lnTo>
                <a:lnTo>
                  <a:pt x="1431798" y="599439"/>
                </a:lnTo>
                <a:lnTo>
                  <a:pt x="1368298" y="567689"/>
                </a:lnTo>
                <a:close/>
              </a:path>
              <a:path w="1444625" h="643889">
                <a:moveTo>
                  <a:pt x="715899" y="6350"/>
                </a:moveTo>
                <a:lnTo>
                  <a:pt x="715899" y="609218"/>
                </a:lnTo>
                <a:lnTo>
                  <a:pt x="718692" y="612139"/>
                </a:lnTo>
                <a:lnTo>
                  <a:pt x="1368298" y="612139"/>
                </a:lnTo>
                <a:lnTo>
                  <a:pt x="1368298" y="605789"/>
                </a:lnTo>
                <a:lnTo>
                  <a:pt x="728599" y="605789"/>
                </a:lnTo>
                <a:lnTo>
                  <a:pt x="722249" y="599439"/>
                </a:lnTo>
                <a:lnTo>
                  <a:pt x="728599" y="599439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643889">
                <a:moveTo>
                  <a:pt x="1431798" y="599439"/>
                </a:moveTo>
                <a:lnTo>
                  <a:pt x="1380998" y="599439"/>
                </a:lnTo>
                <a:lnTo>
                  <a:pt x="1380998" y="612139"/>
                </a:lnTo>
                <a:lnTo>
                  <a:pt x="1431798" y="612139"/>
                </a:lnTo>
                <a:lnTo>
                  <a:pt x="1444498" y="605789"/>
                </a:lnTo>
                <a:lnTo>
                  <a:pt x="1431798" y="599439"/>
                </a:lnTo>
                <a:close/>
              </a:path>
              <a:path w="1444625" h="643889">
                <a:moveTo>
                  <a:pt x="728599" y="599439"/>
                </a:moveTo>
                <a:lnTo>
                  <a:pt x="722249" y="599439"/>
                </a:lnTo>
                <a:lnTo>
                  <a:pt x="728599" y="605789"/>
                </a:lnTo>
                <a:lnTo>
                  <a:pt x="728599" y="599439"/>
                </a:lnTo>
                <a:close/>
              </a:path>
              <a:path w="1444625" h="643889">
                <a:moveTo>
                  <a:pt x="1368298" y="599439"/>
                </a:moveTo>
                <a:lnTo>
                  <a:pt x="728599" y="599439"/>
                </a:lnTo>
                <a:lnTo>
                  <a:pt x="728599" y="605789"/>
                </a:lnTo>
                <a:lnTo>
                  <a:pt x="1368298" y="605789"/>
                </a:lnTo>
                <a:lnTo>
                  <a:pt x="1368298" y="599439"/>
                </a:lnTo>
                <a:close/>
              </a:path>
              <a:path w="1444625" h="643889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643889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51150" y="3525520"/>
            <a:ext cx="1444625" cy="1051560"/>
          </a:xfrm>
          <a:custGeom>
            <a:avLst/>
            <a:gdLst/>
            <a:ahLst/>
            <a:cxnLst/>
            <a:rect l="l" t="t" r="r" b="b"/>
            <a:pathLst>
              <a:path w="1444625" h="1051560">
                <a:moveTo>
                  <a:pt x="1368298" y="974978"/>
                </a:moveTo>
                <a:lnTo>
                  <a:pt x="1368298" y="1051178"/>
                </a:lnTo>
                <a:lnTo>
                  <a:pt x="1431798" y="1019428"/>
                </a:lnTo>
                <a:lnTo>
                  <a:pt x="1380998" y="1019428"/>
                </a:lnTo>
                <a:lnTo>
                  <a:pt x="1380998" y="1006728"/>
                </a:lnTo>
                <a:lnTo>
                  <a:pt x="1431798" y="1006728"/>
                </a:lnTo>
                <a:lnTo>
                  <a:pt x="1368298" y="974978"/>
                </a:lnTo>
                <a:close/>
              </a:path>
              <a:path w="1444625" h="1051560">
                <a:moveTo>
                  <a:pt x="715899" y="6350"/>
                </a:moveTo>
                <a:lnTo>
                  <a:pt x="715899" y="1016634"/>
                </a:lnTo>
                <a:lnTo>
                  <a:pt x="718692" y="1019428"/>
                </a:lnTo>
                <a:lnTo>
                  <a:pt x="1368298" y="1019428"/>
                </a:lnTo>
                <a:lnTo>
                  <a:pt x="1368298" y="1013078"/>
                </a:lnTo>
                <a:lnTo>
                  <a:pt x="728599" y="1013078"/>
                </a:lnTo>
                <a:lnTo>
                  <a:pt x="722249" y="1006728"/>
                </a:lnTo>
                <a:lnTo>
                  <a:pt x="728599" y="1006728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051560">
                <a:moveTo>
                  <a:pt x="1431798" y="1006728"/>
                </a:moveTo>
                <a:lnTo>
                  <a:pt x="1380998" y="1006728"/>
                </a:lnTo>
                <a:lnTo>
                  <a:pt x="1380998" y="1019428"/>
                </a:lnTo>
                <a:lnTo>
                  <a:pt x="1431798" y="1019428"/>
                </a:lnTo>
                <a:lnTo>
                  <a:pt x="1444498" y="1013078"/>
                </a:lnTo>
                <a:lnTo>
                  <a:pt x="1431798" y="1006728"/>
                </a:lnTo>
                <a:close/>
              </a:path>
              <a:path w="1444625" h="1051560">
                <a:moveTo>
                  <a:pt x="728599" y="1006728"/>
                </a:moveTo>
                <a:lnTo>
                  <a:pt x="722249" y="1006728"/>
                </a:lnTo>
                <a:lnTo>
                  <a:pt x="728599" y="1013078"/>
                </a:lnTo>
                <a:lnTo>
                  <a:pt x="728599" y="1006728"/>
                </a:lnTo>
                <a:close/>
              </a:path>
              <a:path w="1444625" h="1051560">
                <a:moveTo>
                  <a:pt x="1368298" y="1006728"/>
                </a:moveTo>
                <a:lnTo>
                  <a:pt x="728599" y="1006728"/>
                </a:lnTo>
                <a:lnTo>
                  <a:pt x="728599" y="1013078"/>
                </a:lnTo>
                <a:lnTo>
                  <a:pt x="1368298" y="1013078"/>
                </a:lnTo>
                <a:lnTo>
                  <a:pt x="1368298" y="1006728"/>
                </a:lnTo>
                <a:close/>
              </a:path>
              <a:path w="1444625" h="1051560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051560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51150" y="3525520"/>
            <a:ext cx="1444625" cy="1463040"/>
          </a:xfrm>
          <a:custGeom>
            <a:avLst/>
            <a:gdLst/>
            <a:ahLst/>
            <a:cxnLst/>
            <a:rect l="l" t="t" r="r" b="b"/>
            <a:pathLst>
              <a:path w="1444625" h="1463039">
                <a:moveTo>
                  <a:pt x="1368298" y="1386331"/>
                </a:moveTo>
                <a:lnTo>
                  <a:pt x="1368298" y="1462531"/>
                </a:lnTo>
                <a:lnTo>
                  <a:pt x="1431798" y="1430781"/>
                </a:lnTo>
                <a:lnTo>
                  <a:pt x="1380998" y="1430781"/>
                </a:lnTo>
                <a:lnTo>
                  <a:pt x="1380998" y="1418081"/>
                </a:lnTo>
                <a:lnTo>
                  <a:pt x="1431798" y="1418081"/>
                </a:lnTo>
                <a:lnTo>
                  <a:pt x="1368298" y="1386331"/>
                </a:lnTo>
                <a:close/>
              </a:path>
              <a:path w="1444625" h="1463039">
                <a:moveTo>
                  <a:pt x="715899" y="6350"/>
                </a:moveTo>
                <a:lnTo>
                  <a:pt x="715899" y="1427987"/>
                </a:lnTo>
                <a:lnTo>
                  <a:pt x="718692" y="1430781"/>
                </a:lnTo>
                <a:lnTo>
                  <a:pt x="1368298" y="1430781"/>
                </a:lnTo>
                <a:lnTo>
                  <a:pt x="1368298" y="1424431"/>
                </a:lnTo>
                <a:lnTo>
                  <a:pt x="728599" y="1424431"/>
                </a:lnTo>
                <a:lnTo>
                  <a:pt x="722249" y="1418081"/>
                </a:lnTo>
                <a:lnTo>
                  <a:pt x="728599" y="1418081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463039">
                <a:moveTo>
                  <a:pt x="1431798" y="1418081"/>
                </a:moveTo>
                <a:lnTo>
                  <a:pt x="1380998" y="1418081"/>
                </a:lnTo>
                <a:lnTo>
                  <a:pt x="1380998" y="1430781"/>
                </a:lnTo>
                <a:lnTo>
                  <a:pt x="1431798" y="1430781"/>
                </a:lnTo>
                <a:lnTo>
                  <a:pt x="1444498" y="1424431"/>
                </a:lnTo>
                <a:lnTo>
                  <a:pt x="1431798" y="1418081"/>
                </a:lnTo>
                <a:close/>
              </a:path>
              <a:path w="1444625" h="1463039">
                <a:moveTo>
                  <a:pt x="728599" y="1418081"/>
                </a:moveTo>
                <a:lnTo>
                  <a:pt x="722249" y="1418081"/>
                </a:lnTo>
                <a:lnTo>
                  <a:pt x="728599" y="1424431"/>
                </a:lnTo>
                <a:lnTo>
                  <a:pt x="728599" y="1418081"/>
                </a:lnTo>
                <a:close/>
              </a:path>
              <a:path w="1444625" h="1463039">
                <a:moveTo>
                  <a:pt x="1368298" y="1418081"/>
                </a:moveTo>
                <a:lnTo>
                  <a:pt x="728599" y="1418081"/>
                </a:lnTo>
                <a:lnTo>
                  <a:pt x="728599" y="1424431"/>
                </a:lnTo>
                <a:lnTo>
                  <a:pt x="1368298" y="1424431"/>
                </a:lnTo>
                <a:lnTo>
                  <a:pt x="1368298" y="1418081"/>
                </a:lnTo>
                <a:close/>
              </a:path>
              <a:path w="1444625" h="1463039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463039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51150" y="3525520"/>
            <a:ext cx="1444625" cy="1873885"/>
          </a:xfrm>
          <a:custGeom>
            <a:avLst/>
            <a:gdLst/>
            <a:ahLst/>
            <a:cxnLst/>
            <a:rect l="l" t="t" r="r" b="b"/>
            <a:pathLst>
              <a:path w="1444625" h="1873885">
                <a:moveTo>
                  <a:pt x="1368298" y="1797684"/>
                </a:moveTo>
                <a:lnTo>
                  <a:pt x="1368298" y="1873884"/>
                </a:lnTo>
                <a:lnTo>
                  <a:pt x="1431798" y="1842134"/>
                </a:lnTo>
                <a:lnTo>
                  <a:pt x="1380998" y="1842134"/>
                </a:lnTo>
                <a:lnTo>
                  <a:pt x="1380998" y="1829434"/>
                </a:lnTo>
                <a:lnTo>
                  <a:pt x="1431798" y="1829434"/>
                </a:lnTo>
                <a:lnTo>
                  <a:pt x="1368298" y="1797684"/>
                </a:lnTo>
                <a:close/>
              </a:path>
              <a:path w="1444625" h="1873885">
                <a:moveTo>
                  <a:pt x="715899" y="6350"/>
                </a:moveTo>
                <a:lnTo>
                  <a:pt x="715899" y="1839340"/>
                </a:lnTo>
                <a:lnTo>
                  <a:pt x="718692" y="1842134"/>
                </a:lnTo>
                <a:lnTo>
                  <a:pt x="1368298" y="1842134"/>
                </a:lnTo>
                <a:lnTo>
                  <a:pt x="1368298" y="1835784"/>
                </a:lnTo>
                <a:lnTo>
                  <a:pt x="728599" y="1835784"/>
                </a:lnTo>
                <a:lnTo>
                  <a:pt x="722249" y="1829434"/>
                </a:lnTo>
                <a:lnTo>
                  <a:pt x="728599" y="1829434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873885">
                <a:moveTo>
                  <a:pt x="1431798" y="1829434"/>
                </a:moveTo>
                <a:lnTo>
                  <a:pt x="1380998" y="1829434"/>
                </a:lnTo>
                <a:lnTo>
                  <a:pt x="1380998" y="1842134"/>
                </a:lnTo>
                <a:lnTo>
                  <a:pt x="1431798" y="1842134"/>
                </a:lnTo>
                <a:lnTo>
                  <a:pt x="1444498" y="1835784"/>
                </a:lnTo>
                <a:lnTo>
                  <a:pt x="1431798" y="1829434"/>
                </a:lnTo>
                <a:close/>
              </a:path>
              <a:path w="1444625" h="1873885">
                <a:moveTo>
                  <a:pt x="728599" y="1829434"/>
                </a:moveTo>
                <a:lnTo>
                  <a:pt x="722249" y="1829434"/>
                </a:lnTo>
                <a:lnTo>
                  <a:pt x="728599" y="1835784"/>
                </a:lnTo>
                <a:lnTo>
                  <a:pt x="728599" y="1829434"/>
                </a:lnTo>
                <a:close/>
              </a:path>
              <a:path w="1444625" h="1873885">
                <a:moveTo>
                  <a:pt x="1368298" y="1829434"/>
                </a:moveTo>
                <a:lnTo>
                  <a:pt x="728599" y="1829434"/>
                </a:lnTo>
                <a:lnTo>
                  <a:pt x="728599" y="1835784"/>
                </a:lnTo>
                <a:lnTo>
                  <a:pt x="1368298" y="1835784"/>
                </a:lnTo>
                <a:lnTo>
                  <a:pt x="1368298" y="1829434"/>
                </a:lnTo>
                <a:close/>
              </a:path>
              <a:path w="1444625" h="1873885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873885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0"/>
              <a:t>Fiziksel</a:t>
            </a:r>
            <a:r>
              <a:rPr dirty="0" spc="-114"/>
              <a:t> </a:t>
            </a:r>
            <a:r>
              <a:rPr dirty="0" spc="-70"/>
              <a:t>Çevre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442200" cy="2164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İşlevlerin </a:t>
            </a:r>
            <a:r>
              <a:rPr dirty="0" sz="1800" spc="-5">
                <a:latin typeface="Arial"/>
                <a:cs typeface="Arial"/>
              </a:rPr>
              <a:t>geliştirileceği, işletileceği </a:t>
            </a:r>
            <a:r>
              <a:rPr dirty="0" sz="1800" spc="-10">
                <a:latin typeface="Arial"/>
                <a:cs typeface="Arial"/>
              </a:rPr>
              <a:t>aygıtlar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nerededir.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tek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 spc="-15">
                <a:latin typeface="Arial"/>
                <a:cs typeface="Arial"/>
              </a:rPr>
              <a:t>yerde </a:t>
            </a:r>
            <a:r>
              <a:rPr dirty="0" sz="1800" spc="5">
                <a:latin typeface="Arial"/>
                <a:cs typeface="Arial"/>
              </a:rPr>
              <a:t>mi </a:t>
            </a:r>
            <a:r>
              <a:rPr dirty="0" sz="1800" spc="-5">
                <a:latin typeface="Arial"/>
                <a:cs typeface="Arial"/>
              </a:rPr>
              <a:t>olacak? birden </a:t>
            </a:r>
            <a:r>
              <a:rPr dirty="0" sz="1800">
                <a:latin typeface="Arial"/>
                <a:cs typeface="Arial"/>
              </a:rPr>
              <a:t>çok ve </a:t>
            </a:r>
            <a:r>
              <a:rPr dirty="0" sz="1800" spc="-5">
                <a:latin typeface="Arial"/>
                <a:cs typeface="Arial"/>
              </a:rPr>
              <a:t>fiziksel olarak birbirinden  </a:t>
            </a:r>
            <a:r>
              <a:rPr dirty="0" sz="1800" spc="-10">
                <a:latin typeface="Arial"/>
                <a:cs typeface="Arial"/>
              </a:rPr>
              <a:t>ayrılmış yerler </a:t>
            </a:r>
            <a:r>
              <a:rPr dirty="0" sz="1800">
                <a:latin typeface="Arial"/>
                <a:cs typeface="Arial"/>
              </a:rPr>
              <a:t>söz </a:t>
            </a:r>
            <a:r>
              <a:rPr dirty="0" sz="1800" spc="-5">
                <a:latin typeface="Arial"/>
                <a:cs typeface="Arial"/>
              </a:rPr>
              <a:t>konusu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23304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Sıcaklık nem oranı </a:t>
            </a:r>
            <a:r>
              <a:rPr dirty="0" sz="1800" spc="-15">
                <a:latin typeface="Arial"/>
                <a:cs typeface="Arial"/>
              </a:rPr>
              <a:t>veya </a:t>
            </a:r>
            <a:r>
              <a:rPr dirty="0" sz="1800" spc="-10">
                <a:latin typeface="Arial"/>
                <a:cs typeface="Arial"/>
              </a:rPr>
              <a:t>manyetik </a:t>
            </a:r>
            <a:r>
              <a:rPr dirty="0" sz="1800" spc="-5">
                <a:latin typeface="Arial"/>
                <a:cs typeface="Arial"/>
              </a:rPr>
              <a:t>etkileşim gibi </a:t>
            </a:r>
            <a:r>
              <a:rPr dirty="0" sz="1800">
                <a:latin typeface="Arial"/>
                <a:cs typeface="Arial"/>
              </a:rPr>
              <a:t>çevresel </a:t>
            </a:r>
            <a:r>
              <a:rPr dirty="0" sz="1800" spc="-5">
                <a:latin typeface="Arial"/>
                <a:cs typeface="Arial"/>
              </a:rPr>
              <a:t>kısıtlamalar  </a:t>
            </a:r>
            <a:r>
              <a:rPr dirty="0" sz="1800">
                <a:latin typeface="Arial"/>
                <a:cs typeface="Arial"/>
              </a:rPr>
              <a:t>var</a:t>
            </a:r>
            <a:r>
              <a:rPr dirty="0" sz="1800" spc="-5">
                <a:latin typeface="Arial"/>
                <a:cs typeface="Arial"/>
              </a:rPr>
              <a:t> 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3440" y="4017920"/>
            <a:ext cx="2112145" cy="2099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5"/>
              <a:t>Ara</a:t>
            </a:r>
            <a:r>
              <a:rPr dirty="0" spc="-160"/>
              <a:t> </a:t>
            </a:r>
            <a:r>
              <a:rPr dirty="0" spc="-55"/>
              <a:t>yüzler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5829935" cy="2274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Girdiler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 spc="10">
                <a:latin typeface="Arial"/>
                <a:cs typeface="Arial"/>
              </a:rPr>
              <a:t>mi </a:t>
            </a:r>
            <a:r>
              <a:rPr dirty="0" sz="1800" spc="-10">
                <a:latin typeface="Arial"/>
                <a:cs typeface="Arial"/>
              </a:rPr>
              <a:t>yoksa </a:t>
            </a:r>
            <a:r>
              <a:rPr dirty="0" sz="1800" spc="-5">
                <a:latin typeface="Arial"/>
                <a:cs typeface="Arial"/>
              </a:rPr>
              <a:t>birden çok sistemden </a:t>
            </a:r>
            <a:r>
              <a:rPr dirty="0" sz="1800" spc="5">
                <a:latin typeface="Arial"/>
                <a:cs typeface="Arial"/>
              </a:rPr>
              <a:t>mi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geliyor?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Arial"/>
                <a:cs typeface="Arial"/>
              </a:rPr>
              <a:t>Çıktılar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 spc="5">
                <a:latin typeface="Arial"/>
                <a:cs typeface="Arial"/>
              </a:rPr>
              <a:t>mi </a:t>
            </a:r>
            <a:r>
              <a:rPr dirty="0" sz="1800" spc="-10">
                <a:latin typeface="Arial"/>
                <a:cs typeface="Arial"/>
              </a:rPr>
              <a:t>yoksa </a:t>
            </a:r>
            <a:r>
              <a:rPr dirty="0" sz="1800" spc="-5">
                <a:latin typeface="Arial"/>
                <a:cs typeface="Arial"/>
              </a:rPr>
              <a:t>birden </a:t>
            </a:r>
            <a:r>
              <a:rPr dirty="0" sz="1800">
                <a:latin typeface="Arial"/>
                <a:cs typeface="Arial"/>
              </a:rPr>
              <a:t>çok sisteme </a:t>
            </a:r>
            <a:r>
              <a:rPr dirty="0" sz="1800" spc="5">
                <a:latin typeface="Arial"/>
                <a:cs typeface="Arial"/>
              </a:rPr>
              <a:t>mi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gidiyor?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5">
                <a:latin typeface="Arial"/>
                <a:cs typeface="Arial"/>
              </a:rPr>
              <a:t>Verilerin </a:t>
            </a:r>
            <a:r>
              <a:rPr dirty="0" sz="1800" spc="-10">
                <a:latin typeface="Arial"/>
                <a:cs typeface="Arial"/>
              </a:rPr>
              <a:t>nasıl </a:t>
            </a:r>
            <a:r>
              <a:rPr dirty="0" sz="1800" spc="-5">
                <a:latin typeface="Arial"/>
                <a:cs typeface="Arial"/>
              </a:rPr>
              <a:t>biçimlendirileceğine ilişkin bir </a:t>
            </a:r>
            <a:r>
              <a:rPr dirty="0" sz="1800" spc="-20">
                <a:latin typeface="Arial"/>
                <a:cs typeface="Arial"/>
              </a:rPr>
              <a:t>yol </a:t>
            </a:r>
            <a:r>
              <a:rPr dirty="0" sz="1800">
                <a:latin typeface="Arial"/>
                <a:cs typeface="Arial"/>
              </a:rPr>
              <a:t>var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5">
                <a:latin typeface="Arial"/>
                <a:cs typeface="Arial"/>
              </a:rPr>
              <a:t>Verilerin </a:t>
            </a:r>
            <a:r>
              <a:rPr dirty="0" sz="1800" spc="-5">
                <a:latin typeface="Arial"/>
                <a:cs typeface="Arial"/>
              </a:rPr>
              <a:t>kullanılacağı önerilen bir ortam </a:t>
            </a:r>
            <a:r>
              <a:rPr dirty="0" sz="1800">
                <a:latin typeface="Arial"/>
                <a:cs typeface="Arial"/>
              </a:rPr>
              <a:t>var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1160" y="4480559"/>
            <a:ext cx="3449320" cy="149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Kullanıcı </a:t>
            </a:r>
            <a:r>
              <a:rPr dirty="0" spc="-50"/>
              <a:t>ve İnsan</a:t>
            </a:r>
            <a:r>
              <a:rPr dirty="0" spc="-120"/>
              <a:t> </a:t>
            </a:r>
            <a:r>
              <a:rPr dirty="0" spc="-55"/>
              <a:t>etmeni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830695" cy="293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Sistemi kim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kullanacak?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Farklı tiplerde </a:t>
            </a:r>
            <a:r>
              <a:rPr dirty="0" sz="1800" spc="-10">
                <a:latin typeface="Arial"/>
                <a:cs typeface="Arial"/>
              </a:rPr>
              <a:t>kullanıcılar </a:t>
            </a:r>
            <a:r>
              <a:rPr dirty="0" sz="1800" spc="-5">
                <a:latin typeface="Arial"/>
                <a:cs typeface="Arial"/>
              </a:rPr>
              <a:t>olacak mı?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Her bir kullanıcı tipinin </a:t>
            </a:r>
            <a:r>
              <a:rPr dirty="0" sz="1800" spc="-15">
                <a:latin typeface="Arial"/>
                <a:cs typeface="Arial"/>
              </a:rPr>
              <a:t>yetenek düzeyi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nedir?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Her kullanıcı </a:t>
            </a:r>
            <a:r>
              <a:rPr dirty="0" sz="1800">
                <a:latin typeface="Arial"/>
                <a:cs typeface="Arial"/>
              </a:rPr>
              <a:t>tipi </a:t>
            </a:r>
            <a:r>
              <a:rPr dirty="0" sz="1800" spc="-5">
                <a:latin typeface="Arial"/>
                <a:cs typeface="Arial"/>
              </a:rPr>
              <a:t>için ne tür eğitimler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gerekli?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kullanıcının </a:t>
            </a:r>
            <a:r>
              <a:rPr dirty="0" sz="1800">
                <a:latin typeface="Arial"/>
                <a:cs typeface="Arial"/>
              </a:rPr>
              <a:t>sistemi kötü </a:t>
            </a:r>
            <a:r>
              <a:rPr dirty="0" sz="1800" spc="-5">
                <a:latin typeface="Arial"/>
                <a:cs typeface="Arial"/>
              </a:rPr>
              <a:t>amaçlı kullanması ne ölçüde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zordur?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0"/>
              <a:t>İşlevsellik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39000" cy="2548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yapacak?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bunu ne zaman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gerçekleştirecek?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Sistem </a:t>
            </a:r>
            <a:r>
              <a:rPr dirty="0" sz="1800" spc="-10">
                <a:latin typeface="Arial"/>
                <a:cs typeface="Arial"/>
              </a:rPr>
              <a:t>nasıl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ne zaman değiştirilebilir </a:t>
            </a:r>
            <a:r>
              <a:rPr dirty="0" sz="1800" spc="-10">
                <a:latin typeface="Arial"/>
                <a:cs typeface="Arial"/>
              </a:rPr>
              <a:t>ve/veya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güçlendirilebilir?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Çalışma </a:t>
            </a:r>
            <a:r>
              <a:rPr dirty="0" sz="1800" spc="-20">
                <a:latin typeface="Arial"/>
                <a:cs typeface="Arial"/>
              </a:rPr>
              <a:t>hızı, yanıt </a:t>
            </a:r>
            <a:r>
              <a:rPr dirty="0" sz="1800" spc="-5">
                <a:latin typeface="Arial"/>
                <a:cs typeface="Arial"/>
              </a:rPr>
              <a:t>süresi </a:t>
            </a:r>
            <a:r>
              <a:rPr dirty="0" sz="1800" spc="-25">
                <a:latin typeface="Arial"/>
                <a:cs typeface="Arial"/>
              </a:rPr>
              <a:t>ya </a:t>
            </a:r>
            <a:r>
              <a:rPr dirty="0" sz="1800" spc="-5">
                <a:latin typeface="Arial"/>
                <a:cs typeface="Arial"/>
              </a:rPr>
              <a:t>da çıktı </a:t>
            </a:r>
            <a:r>
              <a:rPr dirty="0" sz="1800" spc="-10">
                <a:latin typeface="Arial"/>
                <a:cs typeface="Arial"/>
              </a:rPr>
              <a:t>üzerinde kısıtlayıcı </a:t>
            </a:r>
            <a:r>
              <a:rPr dirty="0" sz="1800" spc="-5">
                <a:latin typeface="Arial"/>
                <a:cs typeface="Arial"/>
              </a:rPr>
              <a:t>etmenler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8853" y="4395851"/>
            <a:ext cx="2791626" cy="176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60"/>
              <a:t>Belgeleme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5520055" cy="95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Ne </a:t>
            </a:r>
            <a:r>
              <a:rPr dirty="0" sz="1800">
                <a:latin typeface="Arial"/>
                <a:cs typeface="Arial"/>
              </a:rPr>
              <a:t>kadar belgeleme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gereklidir?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Belgeleme hangi kullanıcı kitlesini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hedeflemektedir?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2580" y="2974339"/>
            <a:ext cx="5961380" cy="304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Proje</a:t>
            </a:r>
            <a:r>
              <a:rPr dirty="0" spc="-150"/>
              <a:t> </a:t>
            </a:r>
            <a:r>
              <a:rPr dirty="0" spc="-75"/>
              <a:t>Kaynakları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2807" y="4903216"/>
            <a:ext cx="6986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Planlama;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bu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kaynakların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tanımını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yapar ve zaman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kullanımı,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görev</a:t>
            </a:r>
            <a:r>
              <a:rPr dirty="0" sz="1800" spc="10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süreleri,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edinilme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zamanlarını</a:t>
            </a:r>
            <a:r>
              <a:rPr dirty="0" sz="1800" spc="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Calibri"/>
                <a:cs typeface="Calibri"/>
              </a:rPr>
              <a:t>planlar.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1771" y="1898864"/>
            <a:ext cx="1095297" cy="924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0654" y="2187575"/>
            <a:ext cx="523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İnsan  </a:t>
            </a: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rı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4245" y="3745040"/>
            <a:ext cx="647800" cy="408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1200" y="3792220"/>
            <a:ext cx="554990" cy="278130"/>
          </a:xfrm>
          <a:custGeom>
            <a:avLst/>
            <a:gdLst/>
            <a:ahLst/>
            <a:cxnLst/>
            <a:rect l="l" t="t" r="r" b="b"/>
            <a:pathLst>
              <a:path w="554989" h="278129">
                <a:moveTo>
                  <a:pt x="0" y="277621"/>
                </a:moveTo>
                <a:lnTo>
                  <a:pt x="554989" y="0"/>
                </a:lnTo>
              </a:path>
            </a:pathLst>
          </a:custGeom>
          <a:ln w="76200">
            <a:solidFill>
              <a:srgbClr val="0D56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13322" y="3719048"/>
            <a:ext cx="619125" cy="447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42179" y="3761740"/>
            <a:ext cx="521334" cy="321945"/>
          </a:xfrm>
          <a:custGeom>
            <a:avLst/>
            <a:gdLst/>
            <a:ahLst/>
            <a:cxnLst/>
            <a:rect l="l" t="t" r="r" b="b"/>
            <a:pathLst>
              <a:path w="521335" h="321945">
                <a:moveTo>
                  <a:pt x="520827" y="321691"/>
                </a:moveTo>
                <a:lnTo>
                  <a:pt x="0" y="0"/>
                </a:lnTo>
              </a:path>
            </a:pathLst>
          </a:custGeom>
          <a:ln w="76200">
            <a:solidFill>
              <a:srgbClr val="0D56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70679" y="2740660"/>
            <a:ext cx="160020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31640" y="2763520"/>
            <a:ext cx="2540" cy="331470"/>
          </a:xfrm>
          <a:custGeom>
            <a:avLst/>
            <a:gdLst/>
            <a:ahLst/>
            <a:cxnLst/>
            <a:rect l="l" t="t" r="r" b="b"/>
            <a:pathLst>
              <a:path w="2539" h="331469">
                <a:moveTo>
                  <a:pt x="1269" y="-38100"/>
                </a:moveTo>
                <a:lnTo>
                  <a:pt x="1269" y="369315"/>
                </a:lnTo>
              </a:path>
            </a:pathLst>
          </a:custGeom>
          <a:ln w="78739">
            <a:solidFill>
              <a:srgbClr val="0D56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12060" y="3837940"/>
            <a:ext cx="1082039" cy="942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73679" y="4134421"/>
            <a:ext cx="523240" cy="30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Donanım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rı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2840" y="3063239"/>
            <a:ext cx="1203960" cy="1089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53509" y="3408426"/>
            <a:ext cx="60960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050" spc="5" b="1">
                <a:solidFill>
                  <a:srgbClr val="FFFFFF"/>
                </a:solidFill>
                <a:latin typeface="Calibri"/>
                <a:cs typeface="Calibri"/>
              </a:rPr>
              <a:t>Proje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Kaynakları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34279" y="3837940"/>
            <a:ext cx="1130300" cy="942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22189" y="4134421"/>
            <a:ext cx="523240" cy="30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Yazılım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900" spc="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rı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105"/>
              <a:t>Veri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973570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Hem giriş hem çıkış için </a:t>
            </a:r>
            <a:r>
              <a:rPr dirty="0" sz="1800">
                <a:latin typeface="Arial"/>
                <a:cs typeface="Arial"/>
              </a:rPr>
              <a:t>verinin </a:t>
            </a:r>
            <a:r>
              <a:rPr dirty="0" sz="1800" spc="-5">
                <a:latin typeface="Arial"/>
                <a:cs typeface="Arial"/>
              </a:rPr>
              <a:t>biçimi ne</a:t>
            </a:r>
            <a:r>
              <a:rPr dirty="0" sz="1800" spc="-10">
                <a:latin typeface="Arial"/>
                <a:cs typeface="Arial"/>
              </a:rPr>
              <a:t> olmalıdır?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Bu veri </a:t>
            </a:r>
            <a:r>
              <a:rPr dirty="0" sz="1800" spc="-5">
                <a:latin typeface="Arial"/>
                <a:cs typeface="Arial"/>
              </a:rPr>
              <a:t>ne sıklıkla </a:t>
            </a:r>
            <a:r>
              <a:rPr dirty="0" sz="1800" spc="-10">
                <a:latin typeface="Arial"/>
                <a:cs typeface="Arial"/>
              </a:rPr>
              <a:t>alınacak </a:t>
            </a:r>
            <a:r>
              <a:rPr dirty="0" sz="1800" spc="-15">
                <a:latin typeface="Arial"/>
                <a:cs typeface="Arial"/>
              </a:rPr>
              <a:t>veya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gönderilecektir?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Bu verinin </a:t>
            </a:r>
            <a:r>
              <a:rPr dirty="0" sz="1800" spc="-5">
                <a:latin typeface="Arial"/>
                <a:cs typeface="Arial"/>
              </a:rPr>
              <a:t>doğruluk </a:t>
            </a:r>
            <a:r>
              <a:rPr dirty="0" sz="1800">
                <a:latin typeface="Arial"/>
                <a:cs typeface="Arial"/>
              </a:rPr>
              <a:t>(kesinlik) </a:t>
            </a:r>
            <a:r>
              <a:rPr dirty="0" sz="1800" spc="-5">
                <a:latin typeface="Arial"/>
                <a:cs typeface="Arial"/>
              </a:rPr>
              <a:t>ölçüsü ne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Hesaplamalar hangi </a:t>
            </a:r>
            <a:r>
              <a:rPr dirty="0" sz="1800" spc="-15">
                <a:latin typeface="Arial"/>
                <a:cs typeface="Arial"/>
              </a:rPr>
              <a:t>duyarlık </a:t>
            </a:r>
            <a:r>
              <a:rPr dirty="0" sz="1800" spc="-5">
                <a:latin typeface="Arial"/>
                <a:cs typeface="Arial"/>
              </a:rPr>
              <a:t>derecesine kadar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yapılandırılacaktır?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Sistemde </a:t>
            </a:r>
            <a:r>
              <a:rPr dirty="0" sz="1800" spc="-5">
                <a:latin typeface="Arial"/>
                <a:cs typeface="Arial"/>
              </a:rPr>
              <a:t>ne </a:t>
            </a:r>
            <a:r>
              <a:rPr dirty="0" sz="1800">
                <a:latin typeface="Arial"/>
                <a:cs typeface="Arial"/>
              </a:rPr>
              <a:t>kadar veri </a:t>
            </a:r>
            <a:r>
              <a:rPr dirty="0" sz="1800" spc="-5">
                <a:latin typeface="Arial"/>
                <a:cs typeface="Arial"/>
              </a:rPr>
              <a:t>akışı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0">
                <a:latin typeface="Arial"/>
                <a:cs typeface="Arial"/>
              </a:rPr>
              <a:t>Veri </a:t>
            </a:r>
            <a:r>
              <a:rPr dirty="0" sz="1800" spc="-5">
                <a:latin typeface="Arial"/>
                <a:cs typeface="Arial"/>
              </a:rPr>
              <a:t>belirli bir zaman </a:t>
            </a:r>
            <a:r>
              <a:rPr dirty="0" sz="1800">
                <a:latin typeface="Arial"/>
                <a:cs typeface="Arial"/>
              </a:rPr>
              <a:t>süresince </a:t>
            </a:r>
            <a:r>
              <a:rPr dirty="0" sz="1800" spc="-10">
                <a:latin typeface="Arial"/>
                <a:cs typeface="Arial"/>
              </a:rPr>
              <a:t>kaynağında </a:t>
            </a:r>
            <a:r>
              <a:rPr dirty="0" sz="1800" spc="-5">
                <a:latin typeface="Arial"/>
                <a:cs typeface="Arial"/>
              </a:rPr>
              <a:t>saklanacak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879" y="4188459"/>
            <a:ext cx="3235960" cy="2453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80"/>
              <a:t>Kaynaklar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20305" cy="2330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Sistemi kurmak, kullanmak ve </a:t>
            </a:r>
            <a:r>
              <a:rPr dirty="0" sz="1800" spc="-5">
                <a:latin typeface="Arial"/>
                <a:cs typeface="Arial"/>
              </a:rPr>
              <a:t>bakımını </a:t>
            </a:r>
            <a:r>
              <a:rPr dirty="0" sz="1800" spc="-10">
                <a:latin typeface="Arial"/>
                <a:cs typeface="Arial"/>
              </a:rPr>
              <a:t>yapmak </a:t>
            </a:r>
            <a:r>
              <a:rPr dirty="0" sz="1800" spc="-5">
                <a:latin typeface="Arial"/>
                <a:cs typeface="Arial"/>
              </a:rPr>
              <a:t>için ne </a:t>
            </a:r>
            <a:r>
              <a:rPr dirty="0" sz="1800">
                <a:latin typeface="Arial"/>
                <a:cs typeface="Arial"/>
              </a:rPr>
              <a:t>kadar </a:t>
            </a:r>
            <a:r>
              <a:rPr dirty="0" sz="1800" spc="-5">
                <a:latin typeface="Arial"/>
                <a:cs typeface="Arial"/>
              </a:rPr>
              <a:t>malzeme,  personel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diğer kaynaklara </a:t>
            </a:r>
            <a:r>
              <a:rPr dirty="0" sz="1800" spc="-10">
                <a:latin typeface="Arial"/>
                <a:cs typeface="Arial"/>
              </a:rPr>
              <a:t>ihtiyaç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Geliştiriciler hangi </a:t>
            </a:r>
            <a:r>
              <a:rPr dirty="0" sz="1800" spc="-10">
                <a:latin typeface="Arial"/>
                <a:cs typeface="Arial"/>
              </a:rPr>
              <a:t>yeteneklere </a:t>
            </a:r>
            <a:r>
              <a:rPr dirty="0" sz="1800" spc="-5">
                <a:latin typeface="Arial"/>
                <a:cs typeface="Arial"/>
              </a:rPr>
              <a:t>sahip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olmalı?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Sistem </a:t>
            </a:r>
            <a:r>
              <a:rPr dirty="0" sz="1800">
                <a:latin typeface="Arial"/>
                <a:cs typeface="Arial"/>
              </a:rPr>
              <a:t>ne kadar fiziksel </a:t>
            </a:r>
            <a:r>
              <a:rPr dirty="0" sz="1800" spc="-15">
                <a:latin typeface="Arial"/>
                <a:cs typeface="Arial"/>
              </a:rPr>
              <a:t>yer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kaplayacak?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Güç, </a:t>
            </a:r>
            <a:r>
              <a:rPr dirty="0" sz="1800" spc="-5">
                <a:latin typeface="Arial"/>
                <a:cs typeface="Arial"/>
              </a:rPr>
              <a:t>ısıtma </a:t>
            </a:r>
            <a:r>
              <a:rPr dirty="0" sz="1800">
                <a:latin typeface="Arial"/>
                <a:cs typeface="Arial"/>
              </a:rPr>
              <a:t>ve soğutma </a:t>
            </a:r>
            <a:r>
              <a:rPr dirty="0" sz="1800" spc="-5">
                <a:latin typeface="Arial"/>
                <a:cs typeface="Arial"/>
              </a:rPr>
              <a:t>için kısıtlar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Geliştirim </a:t>
            </a:r>
            <a:r>
              <a:rPr dirty="0" sz="1800" spc="-5">
                <a:latin typeface="Arial"/>
                <a:cs typeface="Arial"/>
              </a:rPr>
              <a:t>için </a:t>
            </a:r>
            <a:r>
              <a:rPr dirty="0" sz="1800" spc="-15">
                <a:latin typeface="Arial"/>
                <a:cs typeface="Arial"/>
              </a:rPr>
              <a:t>tavsiye </a:t>
            </a:r>
            <a:r>
              <a:rPr dirty="0" sz="1800" spc="-5">
                <a:latin typeface="Arial"/>
                <a:cs typeface="Arial"/>
              </a:rPr>
              <a:t>edilen bir zaman çizelgesi </a:t>
            </a:r>
            <a:r>
              <a:rPr dirty="0" sz="1800">
                <a:latin typeface="Arial"/>
                <a:cs typeface="Arial"/>
              </a:rPr>
              <a:t>var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0"/>
              <a:t>Güvenlik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21855" cy="320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Sisteme </a:t>
            </a:r>
            <a:r>
              <a:rPr dirty="0" sz="1800" spc="-20">
                <a:latin typeface="Arial"/>
                <a:cs typeface="Arial"/>
              </a:rPr>
              <a:t>ya </a:t>
            </a:r>
            <a:r>
              <a:rPr dirty="0" sz="1800" spc="-5">
                <a:latin typeface="Arial"/>
                <a:cs typeface="Arial"/>
              </a:rPr>
              <a:t>da </a:t>
            </a:r>
            <a:r>
              <a:rPr dirty="0" sz="1800" spc="-10">
                <a:latin typeface="Arial"/>
                <a:cs typeface="Arial"/>
              </a:rPr>
              <a:t>bilgiye </a:t>
            </a:r>
            <a:r>
              <a:rPr dirty="0" sz="1800" spc="-5">
                <a:latin typeface="Arial"/>
                <a:cs typeface="Arial"/>
              </a:rPr>
              <a:t>erişim denetlenmeli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midir?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kullanıcının </a:t>
            </a:r>
            <a:r>
              <a:rPr dirty="0" sz="1800">
                <a:latin typeface="Arial"/>
                <a:cs typeface="Arial"/>
              </a:rPr>
              <a:t>verisi </a:t>
            </a:r>
            <a:r>
              <a:rPr dirty="0" sz="1800" spc="-5">
                <a:latin typeface="Arial"/>
                <a:cs typeface="Arial"/>
              </a:rPr>
              <a:t>diğerinden </a:t>
            </a:r>
            <a:r>
              <a:rPr dirty="0" sz="1800" spc="-10">
                <a:latin typeface="Arial"/>
                <a:cs typeface="Arial"/>
              </a:rPr>
              <a:t>nasıl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ayrılacaktır?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Kullanıcı programları, diğer program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işletim sisteminden </a:t>
            </a:r>
            <a:r>
              <a:rPr dirty="0" sz="1800" spc="-10">
                <a:latin typeface="Arial"/>
                <a:cs typeface="Arial"/>
              </a:rPr>
              <a:t>nasıl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ayrı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tutulacaktır?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hangi sıklıkla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yedeklenecektir?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40">
                <a:latin typeface="Arial"/>
                <a:cs typeface="Arial"/>
              </a:rPr>
              <a:t>Yedek </a:t>
            </a:r>
            <a:r>
              <a:rPr dirty="0" sz="1800" spc="-10">
                <a:latin typeface="Arial"/>
                <a:cs typeface="Arial"/>
              </a:rPr>
              <a:t>kopyaları </a:t>
            </a:r>
            <a:r>
              <a:rPr dirty="0" sz="1800">
                <a:latin typeface="Arial"/>
                <a:cs typeface="Arial"/>
              </a:rPr>
              <a:t>başka </a:t>
            </a:r>
            <a:r>
              <a:rPr dirty="0" sz="1800" spc="-15">
                <a:latin typeface="Arial"/>
                <a:cs typeface="Arial"/>
              </a:rPr>
              <a:t>yerde </a:t>
            </a:r>
            <a:r>
              <a:rPr dirty="0" sz="1800" spc="-5">
                <a:latin typeface="Arial"/>
                <a:cs typeface="Arial"/>
              </a:rPr>
              <a:t>saklanacak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5">
                <a:latin typeface="Arial"/>
                <a:cs typeface="Arial"/>
              </a:rPr>
              <a:t>Yangın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15">
                <a:latin typeface="Arial"/>
                <a:cs typeface="Arial"/>
              </a:rPr>
              <a:t>hırsızlığa </a:t>
            </a:r>
            <a:r>
              <a:rPr dirty="0" sz="1800">
                <a:latin typeface="Arial"/>
                <a:cs typeface="Arial"/>
              </a:rPr>
              <a:t>karşı </a:t>
            </a:r>
            <a:r>
              <a:rPr dirty="0" sz="1800" spc="-5">
                <a:latin typeface="Arial"/>
                <a:cs typeface="Arial"/>
              </a:rPr>
              <a:t>ne </a:t>
            </a:r>
            <a:r>
              <a:rPr dirty="0" sz="1800">
                <a:latin typeface="Arial"/>
                <a:cs typeface="Arial"/>
              </a:rPr>
              <a:t>tür </a:t>
            </a:r>
            <a:r>
              <a:rPr dirty="0" sz="1800" spc="-5">
                <a:latin typeface="Arial"/>
                <a:cs typeface="Arial"/>
              </a:rPr>
              <a:t>önlemler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alınacaktır?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Internet erişimi </a:t>
            </a:r>
            <a:r>
              <a:rPr dirty="0" sz="1800">
                <a:latin typeface="Arial"/>
                <a:cs typeface="Arial"/>
              </a:rPr>
              <a:t>var </a:t>
            </a:r>
            <a:r>
              <a:rPr dirty="0" sz="1800" spc="-5">
                <a:latin typeface="Arial"/>
                <a:cs typeface="Arial"/>
              </a:rPr>
              <a:t>mı? Güvenlik </a:t>
            </a:r>
            <a:r>
              <a:rPr dirty="0" sz="1800" spc="-10">
                <a:latin typeface="Arial"/>
                <a:cs typeface="Arial"/>
              </a:rPr>
              <a:t>kullanılıyor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059" y="3065779"/>
            <a:ext cx="2969260" cy="3393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0"/>
              <a:t>Kalite</a:t>
            </a:r>
            <a:r>
              <a:rPr dirty="0" spc="-120"/>
              <a:t> </a:t>
            </a:r>
            <a:r>
              <a:rPr dirty="0" spc="-55"/>
              <a:t>Güvencesi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76770" cy="380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Güvenirlilik için gereksinimler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Sistemin </a:t>
            </a:r>
            <a:r>
              <a:rPr dirty="0" sz="1800" spc="-5">
                <a:latin typeface="Arial"/>
                <a:cs typeface="Arial"/>
              </a:rPr>
              <a:t>özellikleri insanlara </a:t>
            </a:r>
            <a:r>
              <a:rPr dirty="0" sz="1800" spc="-10">
                <a:latin typeface="Arial"/>
                <a:cs typeface="Arial"/>
              </a:rPr>
              <a:t>nasıl </a:t>
            </a:r>
            <a:r>
              <a:rPr dirty="0" sz="1800" spc="-5">
                <a:latin typeface="Arial"/>
                <a:cs typeface="Arial"/>
              </a:rPr>
              <a:t>aktarılmalıdır?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çökmeleri </a:t>
            </a:r>
            <a:r>
              <a:rPr dirty="0" sz="1800" spc="-10">
                <a:latin typeface="Arial"/>
                <a:cs typeface="Arial"/>
              </a:rPr>
              <a:t>arasında </a:t>
            </a:r>
            <a:r>
              <a:rPr dirty="0" sz="1800" spc="-5">
                <a:latin typeface="Arial"/>
                <a:cs typeface="Arial"/>
              </a:rPr>
              <a:t>öngörülen zaman </a:t>
            </a:r>
            <a:r>
              <a:rPr dirty="0" sz="1800" spc="-10">
                <a:latin typeface="Arial"/>
                <a:cs typeface="Arial"/>
              </a:rPr>
              <a:t>aralığı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Arial"/>
                <a:cs typeface="Arial"/>
              </a:rPr>
              <a:t>Kaynak </a:t>
            </a:r>
            <a:r>
              <a:rPr dirty="0" sz="1800" spc="-5">
                <a:latin typeface="Arial"/>
                <a:cs typeface="Arial"/>
              </a:rPr>
              <a:t>kullanımı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20">
                <a:latin typeface="Arial"/>
                <a:cs typeface="Arial"/>
              </a:rPr>
              <a:t>yanıt </a:t>
            </a:r>
            <a:r>
              <a:rPr dirty="0" sz="1800" spc="-5">
                <a:latin typeface="Arial"/>
                <a:cs typeface="Arial"/>
              </a:rPr>
              <a:t>süresine ilişkin </a:t>
            </a:r>
            <a:r>
              <a:rPr dirty="0" sz="1800">
                <a:latin typeface="Arial"/>
                <a:cs typeface="Arial"/>
              </a:rPr>
              <a:t>verimlilik </a:t>
            </a:r>
            <a:r>
              <a:rPr dirty="0" sz="1800" spc="-5">
                <a:latin typeface="Arial"/>
                <a:cs typeface="Arial"/>
              </a:rPr>
              <a:t>ölçütleri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Hataları kendisi bulup gidermeli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Çökmeler?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0">
                <a:latin typeface="Arial"/>
                <a:cs typeface="Arial"/>
              </a:rPr>
              <a:t>Tasarımda </a:t>
            </a:r>
            <a:r>
              <a:rPr dirty="0" sz="1800" spc="-15">
                <a:latin typeface="Arial"/>
                <a:cs typeface="Arial"/>
              </a:rPr>
              <a:t>yapılacak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değişiklikler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Arial"/>
                <a:cs typeface="Arial"/>
              </a:rPr>
              <a:t>Kaynak </a:t>
            </a:r>
            <a:r>
              <a:rPr dirty="0" sz="1800" spc="-5">
                <a:latin typeface="Arial"/>
                <a:cs typeface="Arial"/>
              </a:rPr>
              <a:t>kullanımı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20">
                <a:latin typeface="Arial"/>
                <a:cs typeface="Arial"/>
              </a:rPr>
              <a:t>yanıt </a:t>
            </a:r>
            <a:r>
              <a:rPr dirty="0" sz="1800">
                <a:latin typeface="Arial"/>
                <a:cs typeface="Arial"/>
              </a:rPr>
              <a:t>süresine </a:t>
            </a:r>
            <a:r>
              <a:rPr dirty="0" sz="1800" spc="-5">
                <a:latin typeface="Arial"/>
                <a:cs typeface="Arial"/>
              </a:rPr>
              <a:t>ilişkin verimlilik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ölçütleri?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Sistemi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bilgisayardan </a:t>
            </a:r>
            <a:r>
              <a:rPr dirty="0" sz="1800" spc="-5">
                <a:latin typeface="Arial"/>
                <a:cs typeface="Arial"/>
              </a:rPr>
              <a:t>diğerine </a:t>
            </a:r>
            <a:r>
              <a:rPr dirty="0" sz="1800">
                <a:latin typeface="Arial"/>
                <a:cs typeface="Arial"/>
              </a:rPr>
              <a:t>aktarmalı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Gereksinim</a:t>
            </a:r>
            <a:r>
              <a:rPr dirty="0" spc="-85"/>
              <a:t> </a:t>
            </a:r>
            <a:r>
              <a:rPr dirty="0" spc="-70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5238750" cy="2937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Gereksinimler </a:t>
            </a:r>
            <a:r>
              <a:rPr dirty="0" sz="2000">
                <a:solidFill>
                  <a:srgbClr val="C00000"/>
                </a:solidFill>
                <a:latin typeface="Calibri"/>
                <a:cs typeface="Calibri"/>
              </a:rPr>
              <a:t>üç </a:t>
            </a: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amaca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hizmet </a:t>
            </a:r>
            <a:r>
              <a:rPr dirty="0" sz="2000" spc="-40">
                <a:solidFill>
                  <a:srgbClr val="C00000"/>
                </a:solidFill>
                <a:latin typeface="Calibri"/>
                <a:cs typeface="Calibri"/>
              </a:rPr>
              <a:t>eder.</a:t>
            </a:r>
            <a:r>
              <a:rPr dirty="0" sz="20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C00000"/>
                </a:solidFill>
                <a:latin typeface="Calibri"/>
                <a:cs typeface="Calibri"/>
              </a:rPr>
              <a:t>Bunlar;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C00000"/>
              </a:buClr>
              <a:buSzPct val="88888"/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Geliştiricilerin, müşterilerin </a:t>
            </a:r>
            <a:r>
              <a:rPr dirty="0" sz="1800" spc="-10">
                <a:latin typeface="Calibri"/>
                <a:cs typeface="Calibri"/>
              </a:rPr>
              <a:t>sistemin </a:t>
            </a:r>
            <a:r>
              <a:rPr dirty="0" sz="1800" spc="-5">
                <a:latin typeface="Calibri"/>
                <a:cs typeface="Calibri"/>
              </a:rPr>
              <a:t>nasıl çalışmasını  istediklerini anlamalarını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sağlar.</a:t>
            </a:r>
            <a:endParaRPr sz="1800">
              <a:latin typeface="Calibri"/>
              <a:cs typeface="Calibri"/>
            </a:endParaRPr>
          </a:p>
          <a:p>
            <a:pPr marL="355600" marR="751840" indent="-342900">
              <a:lnSpc>
                <a:spcPct val="100000"/>
              </a:lnSpc>
              <a:spcBef>
                <a:spcPts val="1280"/>
              </a:spcBef>
              <a:buClr>
                <a:srgbClr val="C00000"/>
              </a:buClr>
              <a:buSzPct val="88888"/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20">
                <a:latin typeface="Calibri"/>
                <a:cs typeface="Calibri"/>
              </a:rPr>
              <a:t>Gereksinimler, </a:t>
            </a:r>
            <a:r>
              <a:rPr dirty="0" sz="1800" spc="-10">
                <a:latin typeface="Calibri"/>
                <a:cs typeface="Calibri"/>
              </a:rPr>
              <a:t>sonuç sistemin </a:t>
            </a:r>
            <a:r>
              <a:rPr dirty="0" sz="1800" spc="-5">
                <a:latin typeface="Calibri"/>
                <a:cs typeface="Calibri"/>
              </a:rPr>
              <a:t>ne </a:t>
            </a:r>
            <a:r>
              <a:rPr dirty="0" sz="1800" spc="-10">
                <a:latin typeface="Calibri"/>
                <a:cs typeface="Calibri"/>
              </a:rPr>
              <a:t>özellikte ve  </a:t>
            </a:r>
            <a:r>
              <a:rPr dirty="0" sz="1800" spc="-5">
                <a:latin typeface="Calibri"/>
                <a:cs typeface="Calibri"/>
              </a:rPr>
              <a:t>işlevsellikte </a:t>
            </a:r>
            <a:r>
              <a:rPr dirty="0" sz="1800" spc="-10">
                <a:latin typeface="Calibri"/>
                <a:cs typeface="Calibri"/>
              </a:rPr>
              <a:t>olacağını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söyler.</a:t>
            </a:r>
            <a:endParaRPr sz="1800">
              <a:latin typeface="Calibri"/>
              <a:cs typeface="Calibri"/>
            </a:endParaRPr>
          </a:p>
          <a:p>
            <a:pPr algn="just" marL="355600" marR="277495" indent="-342900">
              <a:lnSpc>
                <a:spcPct val="100000"/>
              </a:lnSpc>
              <a:spcBef>
                <a:spcPts val="1300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Gereksinimler sınama ekibine, kullanıcıyı, sunulan  </a:t>
            </a:r>
            <a:r>
              <a:rPr dirty="0" sz="1800" spc="-10">
                <a:latin typeface="Calibri"/>
                <a:cs typeface="Calibri"/>
              </a:rPr>
              <a:t>sistemin istenen sistem olduğuna </a:t>
            </a:r>
            <a:r>
              <a:rPr dirty="0" sz="1800">
                <a:latin typeface="Calibri"/>
                <a:cs typeface="Calibri"/>
              </a:rPr>
              <a:t>ikna etmek için  </a:t>
            </a:r>
            <a:r>
              <a:rPr dirty="0" sz="1800" spc="-5">
                <a:latin typeface="Calibri"/>
                <a:cs typeface="Calibri"/>
              </a:rPr>
              <a:t>neler </a:t>
            </a:r>
            <a:r>
              <a:rPr dirty="0" sz="1800" spc="-10">
                <a:latin typeface="Calibri"/>
                <a:cs typeface="Calibri"/>
              </a:rPr>
              <a:t>göstermeleri gerektiğini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söyler.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58353" y="2155306"/>
            <a:ext cx="2259206" cy="2670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61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400" spc="-65"/>
              <a:t>Gereksinim </a:t>
            </a:r>
            <a:r>
              <a:rPr dirty="0" u="none" sz="4400" spc="-60"/>
              <a:t>Çözümleme</a:t>
            </a:r>
            <a:r>
              <a:rPr dirty="0" u="none" sz="4400" spc="-70"/>
              <a:t> </a:t>
            </a:r>
            <a:r>
              <a:rPr dirty="0" u="none" sz="4400" spc="-55"/>
              <a:t>Çalışması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002262" y="4286473"/>
            <a:ext cx="1477815" cy="888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33500" y="4586351"/>
            <a:ext cx="77724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NICI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81035" y="2185400"/>
            <a:ext cx="1566689" cy="1351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07815" y="2511170"/>
            <a:ext cx="878840" cy="644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34620" marR="125095" indent="-2540">
              <a:lnSpc>
                <a:spcPct val="100000"/>
              </a:lnSpc>
              <a:spcBef>
                <a:spcPts val="110"/>
              </a:spcBef>
            </a:pP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Mevcut 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350" spc="-1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İncelenmesi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79838" y="3960860"/>
            <a:ext cx="1503184" cy="135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91958" y="4285996"/>
            <a:ext cx="646430" cy="644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Ö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eri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Sistem 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Modeli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86989" y="4395470"/>
            <a:ext cx="4069080" cy="449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86989" y="4395470"/>
            <a:ext cx="4069079" cy="449580"/>
          </a:xfrm>
          <a:custGeom>
            <a:avLst/>
            <a:gdLst/>
            <a:ahLst/>
            <a:cxnLst/>
            <a:rect l="l" t="t" r="r" b="b"/>
            <a:pathLst>
              <a:path w="4069079" h="449579">
                <a:moveTo>
                  <a:pt x="0" y="224789"/>
                </a:moveTo>
                <a:lnTo>
                  <a:pt x="224790" y="0"/>
                </a:lnTo>
                <a:lnTo>
                  <a:pt x="224790" y="112394"/>
                </a:lnTo>
                <a:lnTo>
                  <a:pt x="3844290" y="112394"/>
                </a:lnTo>
                <a:lnTo>
                  <a:pt x="3844290" y="0"/>
                </a:lnTo>
                <a:lnTo>
                  <a:pt x="4069080" y="224789"/>
                </a:lnTo>
                <a:lnTo>
                  <a:pt x="3844290" y="449579"/>
                </a:lnTo>
                <a:lnTo>
                  <a:pt x="3844290" y="337184"/>
                </a:lnTo>
                <a:lnTo>
                  <a:pt x="224790" y="337184"/>
                </a:lnTo>
                <a:lnTo>
                  <a:pt x="224790" y="449579"/>
                </a:lnTo>
                <a:lnTo>
                  <a:pt x="0" y="224789"/>
                </a:lnTo>
                <a:close/>
              </a:path>
            </a:pathLst>
          </a:custGeom>
          <a:ln w="12699">
            <a:solidFill>
              <a:srgbClr val="28C4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53840" y="4491609"/>
            <a:ext cx="113538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5">
                <a:latin typeface="Calibri"/>
                <a:cs typeface="Calibri"/>
              </a:rPr>
              <a:t>Önerilen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Sistem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0189" y="2523489"/>
            <a:ext cx="2192020" cy="1686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0189" y="2523489"/>
            <a:ext cx="2192020" cy="1686560"/>
          </a:xfrm>
          <a:custGeom>
            <a:avLst/>
            <a:gdLst/>
            <a:ahLst/>
            <a:cxnLst/>
            <a:rect l="l" t="t" r="r" b="b"/>
            <a:pathLst>
              <a:path w="2192020" h="1686560">
                <a:moveTo>
                  <a:pt x="244347" y="1686560"/>
                </a:moveTo>
                <a:lnTo>
                  <a:pt x="244347" y="407924"/>
                </a:lnTo>
                <a:lnTo>
                  <a:pt x="1770380" y="407924"/>
                </a:lnTo>
                <a:lnTo>
                  <a:pt x="1770380" y="571500"/>
                </a:lnTo>
                <a:lnTo>
                  <a:pt x="2192020" y="285750"/>
                </a:lnTo>
                <a:lnTo>
                  <a:pt x="1770380" y="0"/>
                </a:lnTo>
                <a:lnTo>
                  <a:pt x="1770380" y="163575"/>
                </a:lnTo>
                <a:lnTo>
                  <a:pt x="0" y="163575"/>
                </a:lnTo>
                <a:lnTo>
                  <a:pt x="0" y="1686560"/>
                </a:lnTo>
                <a:lnTo>
                  <a:pt x="244347" y="1686560"/>
                </a:lnTo>
                <a:close/>
              </a:path>
            </a:pathLst>
          </a:custGeom>
          <a:ln w="12700">
            <a:solidFill>
              <a:srgbClr val="28C4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83529" y="2665729"/>
            <a:ext cx="2476500" cy="1259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3529" y="2665729"/>
            <a:ext cx="2476500" cy="1259840"/>
          </a:xfrm>
          <a:custGeom>
            <a:avLst/>
            <a:gdLst/>
            <a:ahLst/>
            <a:cxnLst/>
            <a:rect l="l" t="t" r="r" b="b"/>
            <a:pathLst>
              <a:path w="2476500" h="1259839">
                <a:moveTo>
                  <a:pt x="0" y="244348"/>
                </a:moveTo>
                <a:lnTo>
                  <a:pt x="2087879" y="244348"/>
                </a:lnTo>
                <a:lnTo>
                  <a:pt x="2087879" y="915416"/>
                </a:lnTo>
                <a:lnTo>
                  <a:pt x="1943608" y="915416"/>
                </a:lnTo>
                <a:lnTo>
                  <a:pt x="2210054" y="1259840"/>
                </a:lnTo>
                <a:lnTo>
                  <a:pt x="2476500" y="915416"/>
                </a:lnTo>
                <a:lnTo>
                  <a:pt x="2332228" y="915416"/>
                </a:lnTo>
                <a:lnTo>
                  <a:pt x="2332228" y="0"/>
                </a:lnTo>
                <a:lnTo>
                  <a:pt x="0" y="0"/>
                </a:lnTo>
                <a:lnTo>
                  <a:pt x="0" y="244348"/>
                </a:lnTo>
                <a:close/>
              </a:path>
            </a:pathLst>
          </a:custGeom>
          <a:ln w="12700">
            <a:solidFill>
              <a:srgbClr val="28C4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62785" y="2672714"/>
            <a:ext cx="1003935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5">
                <a:latin typeface="Calibri"/>
                <a:cs typeface="Calibri"/>
              </a:rPr>
              <a:t>Ge</a:t>
            </a:r>
            <a:r>
              <a:rPr dirty="0" sz="1350" spc="-15">
                <a:latin typeface="Calibri"/>
                <a:cs typeface="Calibri"/>
              </a:rPr>
              <a:t>r</a:t>
            </a:r>
            <a:r>
              <a:rPr dirty="0" sz="1350" spc="5">
                <a:latin typeface="Calibri"/>
                <a:cs typeface="Calibri"/>
              </a:rPr>
              <a:t>e</a:t>
            </a:r>
            <a:r>
              <a:rPr dirty="0" sz="1350" spc="-20">
                <a:latin typeface="Calibri"/>
                <a:cs typeface="Calibri"/>
              </a:rPr>
              <a:t>k</a:t>
            </a:r>
            <a:r>
              <a:rPr dirty="0" sz="1350" spc="5">
                <a:latin typeface="Calibri"/>
                <a:cs typeface="Calibri"/>
              </a:rPr>
              <a:t>si</a:t>
            </a:r>
            <a:r>
              <a:rPr dirty="0" sz="1350" spc="5">
                <a:latin typeface="Calibri"/>
                <a:cs typeface="Calibri"/>
              </a:rPr>
              <a:t>n</a:t>
            </a:r>
            <a:r>
              <a:rPr dirty="0" sz="1350" spc="5">
                <a:latin typeface="Calibri"/>
                <a:cs typeface="Calibri"/>
              </a:rPr>
              <a:t>i</a:t>
            </a:r>
            <a:r>
              <a:rPr dirty="0" sz="1350" spc="-5">
                <a:latin typeface="Calibri"/>
                <a:cs typeface="Calibri"/>
              </a:rPr>
              <a:t>m</a:t>
            </a:r>
            <a:r>
              <a:rPr dirty="0" sz="1350" spc="-15">
                <a:latin typeface="Calibri"/>
                <a:cs typeface="Calibri"/>
              </a:rPr>
              <a:t>l</a:t>
            </a:r>
            <a:r>
              <a:rPr dirty="0" sz="135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5808726" y="2649220"/>
            <a:ext cx="105664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latin typeface="Calibri"/>
                <a:cs typeface="Calibri"/>
              </a:rPr>
              <a:t>Mevcut</a:t>
            </a:r>
            <a:r>
              <a:rPr dirty="0" sz="1350" spc="-8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Sistem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488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400" spc="-65"/>
              <a:t>Gereksinim </a:t>
            </a:r>
            <a:r>
              <a:rPr dirty="0" u="none" sz="4400" spc="-60"/>
              <a:t>Çözümleme</a:t>
            </a:r>
            <a:r>
              <a:rPr dirty="0" u="none" sz="4400" spc="-80"/>
              <a:t> </a:t>
            </a:r>
            <a:r>
              <a:rPr dirty="0" u="none" sz="4400" spc="-55"/>
              <a:t>Çalışması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16267" y="1990725"/>
            <a:ext cx="7861934" cy="2813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F4429"/>
                </a:solidFill>
                <a:latin typeface="Book Antiqua"/>
                <a:cs typeface="Book Antiqua"/>
              </a:rPr>
              <a:t>Mevcut </a:t>
            </a:r>
            <a:r>
              <a:rPr dirty="0" sz="2400" spc="-5" b="1">
                <a:solidFill>
                  <a:srgbClr val="1F4429"/>
                </a:solidFill>
                <a:latin typeface="Book Antiqua"/>
                <a:cs typeface="Book Antiqua"/>
              </a:rPr>
              <a:t>sistemin incelenmesi</a:t>
            </a:r>
            <a:endParaRPr sz="2400">
              <a:latin typeface="Book Antiqua"/>
              <a:cs typeface="Book Antiqua"/>
            </a:endParaRPr>
          </a:p>
          <a:p>
            <a:pPr marL="269240" indent="-256540">
              <a:lnSpc>
                <a:spcPct val="100000"/>
              </a:lnSpc>
              <a:spcBef>
                <a:spcPts val="136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Amaç: </a:t>
            </a:r>
            <a:r>
              <a:rPr dirty="0" sz="1800" spc="-35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geliştirilecek </a:t>
            </a:r>
            <a:r>
              <a:rPr dirty="0" sz="1800">
                <a:latin typeface="Arial"/>
                <a:cs typeface="Arial"/>
              </a:rPr>
              <a:t>sistemin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tanınmasıdır.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Girdi, İşlev </a:t>
            </a:r>
            <a:r>
              <a:rPr dirty="0" sz="1800" spc="-5">
                <a:latin typeface="Arial"/>
                <a:cs typeface="Arial"/>
              </a:rPr>
              <a:t>ve çıktı </a:t>
            </a:r>
            <a:r>
              <a:rPr dirty="0" sz="1800" spc="-10">
                <a:latin typeface="Arial"/>
                <a:cs typeface="Arial"/>
              </a:rPr>
              <a:t>analizi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yapılır.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Kanun, </a:t>
            </a:r>
            <a:r>
              <a:rPr dirty="0" sz="1800" spc="-10">
                <a:latin typeface="Arial"/>
                <a:cs typeface="Arial"/>
              </a:rPr>
              <a:t>yönerge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yönetmenlikler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Elde </a:t>
            </a:r>
            <a:r>
              <a:rPr dirty="0" sz="1800" spc="-10">
                <a:latin typeface="Arial"/>
                <a:cs typeface="Arial"/>
              </a:rPr>
              <a:t>yürütülen </a:t>
            </a:r>
            <a:r>
              <a:rPr dirty="0" sz="1800" spc="-5">
                <a:latin typeface="Arial"/>
                <a:cs typeface="Arial"/>
              </a:rPr>
              <a:t>işlerde kullanılan </a:t>
            </a:r>
            <a:r>
              <a:rPr dirty="0" sz="1800">
                <a:latin typeface="Arial"/>
                <a:cs typeface="Arial"/>
              </a:rPr>
              <a:t>form, defter ve </a:t>
            </a:r>
            <a:r>
              <a:rPr dirty="0" sz="1800" spc="-15">
                <a:latin typeface="Arial"/>
                <a:cs typeface="Arial"/>
              </a:rPr>
              <a:t>yazışma </a:t>
            </a:r>
            <a:r>
              <a:rPr dirty="0" sz="1800" spc="-5">
                <a:latin typeface="Arial"/>
                <a:cs typeface="Arial"/>
              </a:rPr>
              <a:t>örnekleri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488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400" spc="-65"/>
              <a:t>Gereksinim </a:t>
            </a:r>
            <a:r>
              <a:rPr dirty="0" u="none" sz="4400" spc="-60"/>
              <a:t>Çözümleme</a:t>
            </a:r>
            <a:r>
              <a:rPr dirty="0" u="none" sz="4400" spc="-80"/>
              <a:t> </a:t>
            </a:r>
            <a:r>
              <a:rPr dirty="0" u="none" sz="4400" spc="-55"/>
              <a:t>Çalışması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16267" y="2042159"/>
            <a:ext cx="7605395" cy="20027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F4429"/>
                </a:solidFill>
                <a:latin typeface="Book Antiqua"/>
                <a:cs typeface="Book Antiqua"/>
              </a:rPr>
              <a:t>Önerilen </a:t>
            </a:r>
            <a:r>
              <a:rPr dirty="0" sz="2400" spc="-5" b="1">
                <a:solidFill>
                  <a:srgbClr val="1F4429"/>
                </a:solidFill>
                <a:latin typeface="Book Antiqua"/>
                <a:cs typeface="Book Antiqua"/>
              </a:rPr>
              <a:t>Sistemin Modellenmesi</a:t>
            </a:r>
            <a:endParaRPr sz="2400">
              <a:latin typeface="Book Antiqua"/>
              <a:cs typeface="Book Antiqua"/>
            </a:endParaRPr>
          </a:p>
          <a:p>
            <a:pPr marL="269240" indent="-256540">
              <a:lnSpc>
                <a:spcPct val="100000"/>
              </a:lnSpc>
              <a:spcBef>
                <a:spcPts val="146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Önerilen </a:t>
            </a:r>
            <a:r>
              <a:rPr dirty="0" sz="1800">
                <a:latin typeface="Arial"/>
                <a:cs typeface="Arial"/>
              </a:rPr>
              <a:t>sistemin </a:t>
            </a:r>
            <a:r>
              <a:rPr dirty="0" sz="1800" spc="-5">
                <a:latin typeface="Arial"/>
                <a:cs typeface="Arial"/>
              </a:rPr>
              <a:t>işlevsel </a:t>
            </a:r>
            <a:r>
              <a:rPr dirty="0" sz="1800" spc="-20">
                <a:latin typeface="Arial"/>
                <a:cs typeface="Arial"/>
              </a:rPr>
              <a:t>yapısını, </a:t>
            </a:r>
            <a:r>
              <a:rPr dirty="0" sz="1800">
                <a:latin typeface="Arial"/>
                <a:cs typeface="Arial"/>
              </a:rPr>
              <a:t>veri </a:t>
            </a:r>
            <a:r>
              <a:rPr dirty="0" sz="1800" spc="-15">
                <a:latin typeface="Arial"/>
                <a:cs typeface="Arial"/>
              </a:rPr>
              <a:t>yapısını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kullanıcı ara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yüzünü</a:t>
            </a:r>
            <a:endParaRPr sz="1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dirty="0" sz="1800" spc="-15">
                <a:latin typeface="Arial"/>
                <a:cs typeface="Arial"/>
              </a:rPr>
              <a:t>oluşturur.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Bu model </a:t>
            </a:r>
            <a:r>
              <a:rPr dirty="0" sz="1800" spc="-5">
                <a:latin typeface="Arial"/>
                <a:cs typeface="Arial"/>
              </a:rPr>
              <a:t>daha </a:t>
            </a:r>
            <a:r>
              <a:rPr dirty="0" sz="1800">
                <a:latin typeface="Arial"/>
                <a:cs typeface="Arial"/>
              </a:rPr>
              <a:t>çok </a:t>
            </a:r>
            <a:r>
              <a:rPr dirty="0" sz="1800" spc="-5">
                <a:latin typeface="Arial"/>
                <a:cs typeface="Arial"/>
              </a:rPr>
              <a:t>bilgi </a:t>
            </a:r>
            <a:r>
              <a:rPr dirty="0" sz="1800">
                <a:latin typeface="Arial"/>
                <a:cs typeface="Arial"/>
              </a:rPr>
              <a:t>sistemini </a:t>
            </a:r>
            <a:r>
              <a:rPr dirty="0" sz="1800" spc="-5">
                <a:latin typeface="Arial"/>
                <a:cs typeface="Arial"/>
              </a:rPr>
              <a:t>geliştirecek </a:t>
            </a:r>
            <a:r>
              <a:rPr dirty="0" sz="1800">
                <a:latin typeface="Arial"/>
                <a:cs typeface="Arial"/>
              </a:rPr>
              <a:t>teknik </a:t>
            </a:r>
            <a:r>
              <a:rPr dirty="0" sz="1800" spc="-5">
                <a:latin typeface="Arial"/>
                <a:cs typeface="Arial"/>
              </a:rPr>
              <a:t>personele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yöneliktir.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Mantıksal </a:t>
            </a: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model </a:t>
            </a:r>
            <a:r>
              <a:rPr dirty="0" sz="1800" spc="-5">
                <a:latin typeface="Arial"/>
                <a:cs typeface="Arial"/>
              </a:rPr>
              <a:t>olarak </a:t>
            </a:r>
            <a:r>
              <a:rPr dirty="0" sz="1800">
                <a:latin typeface="Arial"/>
                <a:cs typeface="Arial"/>
              </a:rPr>
              <a:t>ta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tanımlanır.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520" y="4145279"/>
            <a:ext cx="3616959" cy="2712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5"/>
              <a:t>Doğrulama</a:t>
            </a:r>
            <a:r>
              <a:rPr dirty="0" spc="-114"/>
              <a:t> </a:t>
            </a:r>
            <a:r>
              <a:rPr dirty="0" spc="-65"/>
              <a:t>Süreci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687060"/>
            <a:ext cx="5921375" cy="346519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398780" indent="-386080">
              <a:lnSpc>
                <a:spcPct val="100000"/>
              </a:lnSpc>
              <a:spcBef>
                <a:spcPts val="125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Gereksinimler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doğru oluşturulmuş</a:t>
            </a:r>
            <a:r>
              <a:rPr dirty="0" sz="2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10">
                <a:solidFill>
                  <a:srgbClr val="404040"/>
                </a:solidFill>
                <a:latin typeface="Calibri"/>
                <a:cs typeface="Calibri"/>
              </a:rPr>
              <a:t>mu?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Gereksinimler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tutarlı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5">
                <a:solidFill>
                  <a:srgbClr val="404040"/>
                </a:solidFill>
                <a:latin typeface="Calibri"/>
                <a:cs typeface="Calibri"/>
              </a:rPr>
              <a:t>mı?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Gereksinimler tam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mı? (Dışsal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tamlık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/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İçsel</a:t>
            </a:r>
            <a:r>
              <a:rPr dirty="0" sz="2000" spc="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tamlık)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Gereksinimler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gerçekçi</a:t>
            </a:r>
            <a:r>
              <a:rPr dirty="0" sz="2000" spc="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5">
                <a:solidFill>
                  <a:srgbClr val="404040"/>
                </a:solidFill>
                <a:latin typeface="Calibri"/>
                <a:cs typeface="Calibri"/>
              </a:rPr>
              <a:t>mi?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ts val="228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Her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kullanıcı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tarafından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istenen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bir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şeyi</a:t>
            </a:r>
            <a:r>
              <a:rPr dirty="0" sz="200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mi</a:t>
            </a:r>
            <a:endParaRPr sz="2000">
              <a:latin typeface="Calibri"/>
              <a:cs typeface="Calibri"/>
            </a:endParaRPr>
          </a:p>
          <a:p>
            <a:pPr marL="398145">
              <a:lnSpc>
                <a:spcPts val="2280"/>
              </a:lnSpc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tanımlamaktadır?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 startAt="6"/>
              <a:tabLst>
                <a:tab pos="398145" algn="l"/>
                <a:tab pos="39878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Gereksinimler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doğrulanabilir</a:t>
            </a: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5">
                <a:solidFill>
                  <a:srgbClr val="404040"/>
                </a:solidFill>
                <a:latin typeface="Calibri"/>
                <a:cs typeface="Calibri"/>
              </a:rPr>
              <a:t>mi?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55"/>
              </a:spcBef>
              <a:buClr>
                <a:srgbClr val="1CACE3"/>
              </a:buClr>
              <a:buAutoNum type="arabicPeriod" startAt="6"/>
              <a:tabLst>
                <a:tab pos="398145" algn="l"/>
                <a:tab pos="398780" algn="l"/>
              </a:tabLst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Gereksinimler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izlenebilir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5">
                <a:solidFill>
                  <a:srgbClr val="404040"/>
                </a:solidFill>
                <a:latin typeface="Calibri"/>
                <a:cs typeface="Calibri"/>
              </a:rPr>
              <a:t>mi?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4500" y="4122420"/>
            <a:ext cx="2242820" cy="22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0"/>
              <a:t>Örnek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495540" cy="3209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Görev </a:t>
            </a:r>
            <a:r>
              <a:rPr dirty="0" sz="1800" spc="-5">
                <a:latin typeface="Calibri"/>
                <a:cs typeface="Calibri"/>
              </a:rPr>
              <a:t>planlaması </a:t>
            </a:r>
            <a:r>
              <a:rPr dirty="0" sz="1800">
                <a:latin typeface="Calibri"/>
                <a:cs typeface="Calibri"/>
              </a:rPr>
              <a:t>için </a:t>
            </a:r>
            <a:r>
              <a:rPr dirty="0" sz="1800" spc="-10">
                <a:latin typeface="Calibri"/>
                <a:cs typeface="Calibri"/>
              </a:rPr>
              <a:t>kesinlik (doğruluk) yeterli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olacaktır.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69240" indent="-256540">
              <a:lnSpc>
                <a:spcPts val="216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20">
                <a:latin typeface="Calibri"/>
                <a:cs typeface="Calibri"/>
              </a:rPr>
              <a:t>Pozisyon </a:t>
            </a:r>
            <a:r>
              <a:rPr dirty="0" sz="1800" spc="-10">
                <a:latin typeface="Calibri"/>
                <a:cs typeface="Calibri"/>
              </a:rPr>
              <a:t>hatası, </a:t>
            </a:r>
            <a:r>
              <a:rPr dirty="0" sz="1800" spc="-15">
                <a:latin typeface="Calibri"/>
                <a:cs typeface="Calibri"/>
              </a:rPr>
              <a:t>yörünge </a:t>
            </a:r>
            <a:r>
              <a:rPr dirty="0" sz="1800" spc="-10">
                <a:latin typeface="Calibri"/>
                <a:cs typeface="Calibri"/>
              </a:rPr>
              <a:t>boyunca </a:t>
            </a:r>
            <a:r>
              <a:rPr dirty="0" sz="1800">
                <a:latin typeface="Calibri"/>
                <a:cs typeface="Calibri"/>
              </a:rPr>
              <a:t>50 </a:t>
            </a:r>
            <a:r>
              <a:rPr dirty="0" sz="1800" spc="-5">
                <a:latin typeface="Calibri"/>
                <a:cs typeface="Calibri"/>
              </a:rPr>
              <a:t>metreden, </a:t>
            </a:r>
            <a:r>
              <a:rPr dirty="0" sz="1800" spc="-15">
                <a:latin typeface="Calibri"/>
                <a:cs typeface="Calibri"/>
              </a:rPr>
              <a:t>yörünge </a:t>
            </a:r>
            <a:r>
              <a:rPr dirty="0" sz="1800" spc="-5">
                <a:latin typeface="Calibri"/>
                <a:cs typeface="Calibri"/>
              </a:rPr>
              <a:t>dışında </a:t>
            </a:r>
            <a:r>
              <a:rPr dirty="0" sz="1800">
                <a:latin typeface="Calibri"/>
                <a:cs typeface="Calibri"/>
              </a:rPr>
              <a:t>30</a:t>
            </a:r>
            <a:r>
              <a:rPr dirty="0" sz="1800" spc="24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metreden</a:t>
            </a:r>
            <a:endParaRPr sz="18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az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olacaktır.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Sistem sorgulamaları gerçek zamanlı </a:t>
            </a:r>
            <a:r>
              <a:rPr dirty="0" sz="1800" spc="-15">
                <a:latin typeface="Calibri"/>
                <a:cs typeface="Calibri"/>
              </a:rPr>
              <a:t>olarak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yanıtlanmalıdır.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Sistem </a:t>
            </a:r>
            <a:r>
              <a:rPr dirty="0" sz="1800">
                <a:latin typeface="Calibri"/>
                <a:cs typeface="Calibri"/>
              </a:rPr>
              <a:t>kişi </a:t>
            </a:r>
            <a:r>
              <a:rPr dirty="0" sz="1800" spc="-10">
                <a:latin typeface="Calibri"/>
                <a:cs typeface="Calibri"/>
              </a:rPr>
              <a:t>sorgulamaları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15">
                <a:latin typeface="Calibri"/>
                <a:cs typeface="Calibri"/>
              </a:rPr>
              <a:t>çok </a:t>
            </a:r>
            <a:r>
              <a:rPr dirty="0" sz="1800">
                <a:latin typeface="Calibri"/>
                <a:cs typeface="Calibri"/>
              </a:rPr>
              <a:t>iki </a:t>
            </a:r>
            <a:r>
              <a:rPr dirty="0" sz="1800" spc="-10">
                <a:latin typeface="Calibri"/>
                <a:cs typeface="Calibri"/>
              </a:rPr>
              <a:t>saniye </a:t>
            </a:r>
            <a:r>
              <a:rPr dirty="0" sz="1800" spc="-5">
                <a:latin typeface="Calibri"/>
                <a:cs typeface="Calibri"/>
              </a:rPr>
              <a:t>içinde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verilmelidir.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0"/>
              <a:t>İnsan</a:t>
            </a:r>
            <a:r>
              <a:rPr dirty="0" spc="-135"/>
              <a:t> </a:t>
            </a:r>
            <a:r>
              <a:rPr dirty="0" spc="-75"/>
              <a:t>Kaynakları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54760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Planlama;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hangi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tür elemanların,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hangi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süre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ile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ve projenin hangi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aşamalarında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yer </a:t>
            </a:r>
            <a:r>
              <a:rPr dirty="0" sz="1800" spc="-5">
                <a:latin typeface="Calibri"/>
                <a:cs typeface="Calibri"/>
              </a:rPr>
              <a:t>alacağını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belirler.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3135122"/>
          <a:ext cx="6115050" cy="2268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2819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Proje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Yöneticisi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Donanım Ekip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Lideri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9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15">
                          <a:latin typeface="Calibri"/>
                          <a:cs typeface="Calibri"/>
                        </a:rPr>
                        <a:t>Yazılım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Ekip</a:t>
                      </a:r>
                      <a:r>
                        <a:rPr dirty="0" sz="14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Lideri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Donanım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Mühendisi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Web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Tasarımcısı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Ağ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Uzmanı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9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15">
                          <a:latin typeface="Calibri"/>
                          <a:cs typeface="Calibri"/>
                        </a:rPr>
                        <a:t>Sistem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Tasarımcısı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15">
                          <a:latin typeface="Calibri"/>
                          <a:cs typeface="Calibri"/>
                        </a:rPr>
                        <a:t>Yazılım Destek</a:t>
                      </a:r>
                      <a:r>
                        <a:rPr dirty="0" sz="14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Elemanı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Programcı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Donanım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Destek</a:t>
                      </a:r>
                      <a:r>
                        <a:rPr dirty="0" sz="14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Elemanı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9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15">
                          <a:latin typeface="Calibri"/>
                          <a:cs typeface="Calibri"/>
                        </a:rPr>
                        <a:t>Sistem</a:t>
                      </a:r>
                      <a:r>
                        <a:rPr dirty="0" sz="14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Yöneticisi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Eğitmen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9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15">
                          <a:latin typeface="Calibri"/>
                          <a:cs typeface="Calibri"/>
                        </a:rPr>
                        <a:t>Veri Tabanı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Yöneticisi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Denetleyici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Kalite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Sağlama</a:t>
                      </a:r>
                      <a:r>
                        <a:rPr dirty="0" sz="14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>
                          <a:latin typeface="Calibri"/>
                          <a:cs typeface="Calibri"/>
                        </a:rPr>
                        <a:t>Yöneticisi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Çağrı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Merkezi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latin typeface="Calibri"/>
                          <a:cs typeface="Calibri"/>
                        </a:rPr>
                        <a:t>Elemanı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Gereksinim </a:t>
            </a:r>
            <a:r>
              <a:rPr dirty="0" spc="-90"/>
              <a:t>Verisi</a:t>
            </a:r>
            <a:r>
              <a:rPr dirty="0" spc="-85"/>
              <a:t> </a:t>
            </a:r>
            <a:r>
              <a:rPr dirty="0" spc="-100"/>
              <a:t>Toplanması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08867"/>
            <a:ext cx="3330575" cy="190563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r" marL="385445" marR="1357630" indent="-385445">
              <a:lnSpc>
                <a:spcPct val="100000"/>
              </a:lnSpc>
              <a:spcBef>
                <a:spcPts val="295"/>
              </a:spcBef>
              <a:buClr>
                <a:srgbClr val="1CACE3"/>
              </a:buClr>
              <a:buAutoNum type="arabicPeriod"/>
              <a:tabLst>
                <a:tab pos="385445" algn="l"/>
                <a:tab pos="386080" algn="l"/>
              </a:tabLst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Sorma</a:t>
            </a:r>
            <a:r>
              <a:rPr dirty="0" sz="2000" spc="-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Yöntemi</a:t>
            </a:r>
            <a:endParaRPr sz="2000">
              <a:latin typeface="Calibri"/>
              <a:cs typeface="Calibri"/>
            </a:endParaRPr>
          </a:p>
          <a:p>
            <a:pPr algn="r" lvl="1" marL="182880" marR="1311910" indent="-182880">
              <a:lnSpc>
                <a:spcPct val="100000"/>
              </a:lnSpc>
              <a:spcBef>
                <a:spcPts val="180"/>
              </a:spcBef>
              <a:buClr>
                <a:srgbClr val="1CACE3"/>
              </a:buClr>
              <a:buChar char="◦"/>
              <a:tabLst>
                <a:tab pos="182880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Karşılıklı</a:t>
            </a:r>
            <a:r>
              <a:rPr dirty="0" sz="1800" spc="-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görüşme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ct val="100000"/>
              </a:lnSpc>
              <a:spcBef>
                <a:spcPts val="405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Anket</a:t>
            </a:r>
            <a:endParaRPr sz="18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34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Psikolojik 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Türetme</a:t>
            </a:r>
            <a:r>
              <a:rPr dirty="0" sz="2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Teknikleri</a:t>
            </a:r>
            <a:endParaRPr sz="20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İstatistiksel</a:t>
            </a:r>
            <a:r>
              <a:rPr dirty="0" sz="20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Teknikler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7759" y="3322320"/>
            <a:ext cx="3936999" cy="254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0"/>
              <a:t>Sorma</a:t>
            </a:r>
            <a:r>
              <a:rPr dirty="0" spc="-140"/>
              <a:t> </a:t>
            </a:r>
            <a:r>
              <a:rPr dirty="0" spc="-110"/>
              <a:t>Yöntemi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693610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latin typeface="Arial"/>
                <a:cs typeface="Arial"/>
              </a:rPr>
              <a:t>Sorma yöntemi, </a:t>
            </a:r>
            <a:r>
              <a:rPr dirty="0" sz="2000" spc="-5">
                <a:latin typeface="Arial"/>
                <a:cs typeface="Arial"/>
              </a:rPr>
              <a:t>gereksinim verilerinin </a:t>
            </a:r>
            <a:r>
              <a:rPr dirty="0" sz="2000">
                <a:latin typeface="Arial"/>
                <a:cs typeface="Arial"/>
              </a:rPr>
              <a:t>toplanması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sırasında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kullanılan </a:t>
            </a:r>
            <a:r>
              <a:rPr dirty="0" sz="2000">
                <a:latin typeface="Arial"/>
                <a:cs typeface="Arial"/>
              </a:rPr>
              <a:t>en önemli </a:t>
            </a:r>
            <a:r>
              <a:rPr dirty="0" sz="2000" spc="-5">
                <a:latin typeface="Arial"/>
                <a:cs typeface="Arial"/>
              </a:rPr>
              <a:t>yöntemlerden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biridir.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Karşılıklı </a:t>
            </a:r>
            <a:r>
              <a:rPr dirty="0" sz="2000">
                <a:latin typeface="Arial"/>
                <a:cs typeface="Arial"/>
              </a:rPr>
              <a:t>görüşme </a:t>
            </a:r>
            <a:r>
              <a:rPr dirty="0" sz="2000" spc="-10">
                <a:latin typeface="Arial"/>
                <a:cs typeface="Arial"/>
              </a:rPr>
              <a:t>ya </a:t>
            </a:r>
            <a:r>
              <a:rPr dirty="0" sz="2000">
                <a:latin typeface="Arial"/>
                <a:cs typeface="Arial"/>
              </a:rPr>
              <a:t>da anket </a:t>
            </a:r>
            <a:r>
              <a:rPr dirty="0" sz="2000" spc="-5">
                <a:latin typeface="Arial"/>
                <a:cs typeface="Arial"/>
              </a:rPr>
              <a:t>yolu ile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uygulanır.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2645" y="3621360"/>
            <a:ext cx="3057525" cy="2409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0"/>
              <a:t>Sorma</a:t>
            </a:r>
            <a:r>
              <a:rPr dirty="0" spc="-140"/>
              <a:t> </a:t>
            </a:r>
            <a:r>
              <a:rPr dirty="0" spc="-110"/>
              <a:t>Yöntemi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39127" y="1741487"/>
            <a:ext cx="7607300" cy="441960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105"/>
              </a:spcBef>
            </a:pPr>
            <a:r>
              <a:rPr dirty="0" sz="2100" b="1">
                <a:solidFill>
                  <a:srgbClr val="1F4429"/>
                </a:solidFill>
                <a:latin typeface="Book Antiqua"/>
                <a:cs typeface="Book Antiqua"/>
              </a:rPr>
              <a:t>Karşılıklı</a:t>
            </a:r>
            <a:r>
              <a:rPr dirty="0" sz="2100" spc="-5" b="1">
                <a:solidFill>
                  <a:srgbClr val="1F4429"/>
                </a:solidFill>
                <a:latin typeface="Book Antiqua"/>
                <a:cs typeface="Book Antiqua"/>
              </a:rPr>
              <a:t> </a:t>
            </a:r>
            <a:r>
              <a:rPr dirty="0" sz="2100" spc="-10" b="1">
                <a:solidFill>
                  <a:srgbClr val="1F4429"/>
                </a:solidFill>
                <a:latin typeface="Book Antiqua"/>
                <a:cs typeface="Book Antiqua"/>
              </a:rPr>
              <a:t>Görüşme</a:t>
            </a:r>
            <a:endParaRPr sz="2100">
              <a:latin typeface="Book Antiqua"/>
              <a:cs typeface="Book Antiqua"/>
            </a:endParaRPr>
          </a:p>
          <a:p>
            <a:pPr marL="194945" indent="-182245">
              <a:lnSpc>
                <a:spcPct val="100000"/>
              </a:lnSpc>
              <a:spcBef>
                <a:spcPts val="8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Karşılıklı görüşme sırasında, gereksinimleri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ilişkin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amaçlar,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düşünceler,</a:t>
            </a:r>
            <a:r>
              <a:rPr dirty="0" sz="1800" spc="1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remi</a:t>
            </a:r>
            <a:endParaRPr sz="180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</a:pP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olmayan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yöntemler,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duygular ve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düşünceler</a:t>
            </a:r>
            <a:r>
              <a:rPr dirty="0" sz="18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araştırılır.</a:t>
            </a:r>
            <a:endParaRPr sz="1800">
              <a:latin typeface="Calibri"/>
              <a:cs typeface="Calibri"/>
            </a:endParaRPr>
          </a:p>
          <a:p>
            <a:pPr marL="246379" indent="-233679">
              <a:lnSpc>
                <a:spcPct val="100000"/>
              </a:lnSpc>
              <a:spcBef>
                <a:spcPts val="8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246379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Karşılıklı görüşme,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toplama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için en etkin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yollardan</a:t>
            </a:r>
            <a:r>
              <a:rPr dirty="0" sz="1800" spc="7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biridir.</a:t>
            </a:r>
            <a:endParaRPr sz="1800">
              <a:latin typeface="Calibri"/>
              <a:cs typeface="Calibri"/>
            </a:endParaRPr>
          </a:p>
          <a:p>
            <a:pPr algn="just" marL="103505" marR="5080" indent="-91440">
              <a:lnSpc>
                <a:spcPct val="100000"/>
              </a:lnSpc>
              <a:spcBef>
                <a:spcPts val="13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Sorma yönteminde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açık uçlu sorular (yanıtları kişiden kişiye değişebilen,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yoruma 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açık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sorular) ya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da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kapalı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uçlu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sorular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(yanıtları evet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hayır ya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da bir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sayı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biçiminde 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kesin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olan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sorular)</a:t>
            </a:r>
            <a:r>
              <a:rPr dirty="0" sz="180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sorulabilir.</a:t>
            </a:r>
            <a:endParaRPr sz="1800">
              <a:latin typeface="Calibri"/>
              <a:cs typeface="Calibri"/>
            </a:endParaRPr>
          </a:p>
          <a:p>
            <a:pPr marL="103505" marR="107950" indent="-91440">
              <a:lnSpc>
                <a:spcPct val="70400"/>
              </a:lnSpc>
              <a:spcBef>
                <a:spcPts val="148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Çözümleme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kolaylığı,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verinin güvenliği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ve duyarlığı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açısından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kapalı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uçlu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sorular  tercih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edilmelidir.</a:t>
            </a:r>
            <a:endParaRPr sz="1800">
              <a:latin typeface="Calibri"/>
              <a:cs typeface="Calibri"/>
            </a:endParaRPr>
          </a:p>
          <a:p>
            <a:pPr marL="194945" indent="-182880">
              <a:lnSpc>
                <a:spcPts val="1830"/>
              </a:lnSpc>
              <a:spcBef>
                <a:spcPts val="7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dirty="0" sz="1800" spc="-30">
                <a:solidFill>
                  <a:srgbClr val="404040"/>
                </a:solidFill>
                <a:latin typeface="Calibri"/>
                <a:cs typeface="Calibri"/>
              </a:rPr>
              <a:t>Sorular,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dağınık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olarak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değil,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yapısal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bir biçimde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sorulmalıdır.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Bu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neden bu</a:t>
            </a:r>
            <a:r>
              <a:rPr dirty="0" sz="1800" spc="26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üç</a:t>
            </a:r>
            <a:endParaRPr sz="1800">
              <a:latin typeface="Calibri"/>
              <a:cs typeface="Calibri"/>
            </a:endParaRPr>
          </a:p>
          <a:p>
            <a:pPr marL="103505">
              <a:lnSpc>
                <a:spcPts val="1710"/>
              </a:lnSpc>
            </a:pP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tarzdan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biri</a:t>
            </a:r>
            <a:r>
              <a:rPr dirty="0" sz="1800" spc="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seçilmelidir.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0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Piramit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Tarzı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Koni</a:t>
            </a:r>
            <a:r>
              <a:rPr dirty="0" sz="18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Tarzı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14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Elmas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Tarzı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7230109" cy="137731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dirty="0" u="none" spc="-65"/>
              <a:t>Karşılıklı </a:t>
            </a:r>
            <a:r>
              <a:rPr dirty="0" u="none" spc="-55"/>
              <a:t>Görüşme </a:t>
            </a:r>
            <a:r>
              <a:rPr dirty="0" u="none" spc="-95"/>
              <a:t>Yapısal </a:t>
            </a:r>
            <a:r>
              <a:rPr dirty="0" u="none" spc="-50"/>
              <a:t>Soru  </a:t>
            </a:r>
            <a:r>
              <a:rPr dirty="0" u="none" spc="-100"/>
              <a:t>Türleri</a:t>
            </a:r>
          </a:p>
        </p:txBody>
      </p:sp>
      <p:sp>
        <p:nvSpPr>
          <p:cNvPr id="4" name="object 4"/>
          <p:cNvSpPr/>
          <p:nvPr/>
        </p:nvSpPr>
        <p:spPr>
          <a:xfrm>
            <a:off x="848821" y="1871734"/>
            <a:ext cx="7629236" cy="340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44867" y="5403850"/>
            <a:ext cx="7417434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Sorular </a:t>
            </a:r>
            <a:r>
              <a:rPr dirty="0" sz="2000" spc="-5">
                <a:latin typeface="Calibri"/>
                <a:cs typeface="Calibri"/>
              </a:rPr>
              <a:t>sırasında </a:t>
            </a:r>
            <a:r>
              <a:rPr dirty="0" sz="2000" spc="-15">
                <a:latin typeface="Calibri"/>
                <a:cs typeface="Calibri"/>
              </a:rPr>
              <a:t>dikkat </a:t>
            </a:r>
            <a:r>
              <a:rPr dirty="0" sz="2000">
                <a:latin typeface="Calibri"/>
                <a:cs typeface="Calibri"/>
              </a:rPr>
              <a:t>edilecek önemli </a:t>
            </a:r>
            <a:r>
              <a:rPr dirty="0" sz="2000" spc="-15">
                <a:latin typeface="Calibri"/>
                <a:cs typeface="Calibri"/>
              </a:rPr>
              <a:t>konu; </a:t>
            </a:r>
            <a:r>
              <a:rPr dirty="0" sz="2000" spc="-5" b="1">
                <a:latin typeface="Calibri"/>
                <a:cs typeface="Calibri"/>
              </a:rPr>
              <a:t>yönlendirici </a:t>
            </a:r>
            <a:r>
              <a:rPr dirty="0" sz="2000" spc="-5">
                <a:latin typeface="Calibri"/>
                <a:cs typeface="Calibri"/>
              </a:rPr>
              <a:t>sorular </a:t>
            </a:r>
            <a:r>
              <a:rPr dirty="0" sz="2000" spc="-15">
                <a:latin typeface="Calibri"/>
                <a:cs typeface="Calibri"/>
              </a:rPr>
              <a:t>ve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iki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nesneli </a:t>
            </a:r>
            <a:r>
              <a:rPr dirty="0" sz="2000" spc="-5">
                <a:latin typeface="Calibri"/>
                <a:cs typeface="Calibri"/>
              </a:rPr>
              <a:t>sorulardan </a:t>
            </a:r>
            <a:r>
              <a:rPr dirty="0" sz="2000" spc="-10">
                <a:latin typeface="Calibri"/>
                <a:cs typeface="Calibri"/>
              </a:rPr>
              <a:t>kaçınmak </a:t>
            </a:r>
            <a:r>
              <a:rPr dirty="0" sz="2000" spc="-25">
                <a:latin typeface="Calibri"/>
                <a:cs typeface="Calibri"/>
              </a:rPr>
              <a:t>olmalıdır.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0"/>
              <a:t>Sorma</a:t>
            </a:r>
            <a:r>
              <a:rPr dirty="0" spc="-140"/>
              <a:t> </a:t>
            </a:r>
            <a:r>
              <a:rPr dirty="0" spc="-110"/>
              <a:t>Yöntemi	</a:t>
            </a:r>
          </a:p>
        </p:txBody>
      </p:sp>
      <p:sp>
        <p:nvSpPr>
          <p:cNvPr id="3" name="object 3"/>
          <p:cNvSpPr/>
          <p:nvPr/>
        </p:nvSpPr>
        <p:spPr>
          <a:xfrm>
            <a:off x="1561106" y="3980932"/>
            <a:ext cx="6222447" cy="2107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4847" y="1905825"/>
            <a:ext cx="7484109" cy="18688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100" b="1">
                <a:solidFill>
                  <a:srgbClr val="1F4429"/>
                </a:solidFill>
                <a:latin typeface="Book Antiqua"/>
                <a:cs typeface="Book Antiqua"/>
              </a:rPr>
              <a:t>Anket</a:t>
            </a:r>
            <a:r>
              <a:rPr dirty="0" sz="2100" spc="-5" b="1">
                <a:solidFill>
                  <a:srgbClr val="1F4429"/>
                </a:solidFill>
                <a:latin typeface="Book Antiqua"/>
                <a:cs typeface="Book Antiqua"/>
              </a:rPr>
              <a:t> Yöntemi</a:t>
            </a:r>
            <a:endParaRPr sz="2100">
              <a:latin typeface="Book Antiqua"/>
              <a:cs typeface="Book Antiqua"/>
            </a:endParaRPr>
          </a:p>
          <a:p>
            <a:pPr marL="35560" marR="478790">
              <a:lnSpc>
                <a:spcPct val="100000"/>
              </a:lnSpc>
              <a:spcBef>
                <a:spcPts val="155"/>
              </a:spcBef>
            </a:pPr>
            <a:r>
              <a:rPr dirty="0" sz="1800" spc="-5">
                <a:latin typeface="Calibri"/>
                <a:cs typeface="Calibri"/>
              </a:rPr>
              <a:t>Kullanıcı </a:t>
            </a:r>
            <a:r>
              <a:rPr dirty="0" sz="1800" spc="-10">
                <a:latin typeface="Calibri"/>
                <a:cs typeface="Calibri"/>
              </a:rPr>
              <a:t>sayısının fazla olduğu durumlarda </a:t>
            </a:r>
            <a:r>
              <a:rPr dirty="0" sz="1800">
                <a:latin typeface="Calibri"/>
                <a:cs typeface="Calibri"/>
              </a:rPr>
              <a:t>eğilimleri </a:t>
            </a:r>
            <a:r>
              <a:rPr dirty="0" sz="1800" spc="-10">
                <a:latin typeface="Calibri"/>
                <a:cs typeface="Calibri"/>
              </a:rPr>
              <a:t>ve </a:t>
            </a:r>
            <a:r>
              <a:rPr dirty="0" sz="1800" spc="-15">
                <a:latin typeface="Calibri"/>
                <a:cs typeface="Calibri"/>
              </a:rPr>
              <a:t>davranış </a:t>
            </a:r>
            <a:r>
              <a:rPr dirty="0" sz="1800" spc="-5">
                <a:latin typeface="Calibri"/>
                <a:cs typeface="Calibri"/>
              </a:rPr>
              <a:t>biçimlerini  </a:t>
            </a:r>
            <a:r>
              <a:rPr dirty="0" sz="1800" spc="-10">
                <a:latin typeface="Calibri"/>
                <a:cs typeface="Calibri"/>
              </a:rPr>
              <a:t>saptamak </a:t>
            </a:r>
            <a:r>
              <a:rPr dirty="0" sz="1800">
                <a:latin typeface="Calibri"/>
                <a:cs typeface="Calibri"/>
              </a:rPr>
              <a:t>için </a:t>
            </a:r>
            <a:r>
              <a:rPr dirty="0" sz="1800" spc="-25">
                <a:latin typeface="Calibri"/>
                <a:cs typeface="Calibri"/>
              </a:rPr>
              <a:t>kullanılır.</a:t>
            </a:r>
            <a:endParaRPr sz="1800">
              <a:latin typeface="Calibri"/>
              <a:cs typeface="Calibri"/>
            </a:endParaRPr>
          </a:p>
          <a:p>
            <a:pPr marL="35560">
              <a:lnSpc>
                <a:spcPct val="100000"/>
              </a:lnSpc>
              <a:spcBef>
                <a:spcPts val="440"/>
              </a:spcBef>
            </a:pPr>
            <a:r>
              <a:rPr dirty="0" sz="1800" spc="-5">
                <a:latin typeface="Calibri"/>
                <a:cs typeface="Calibri"/>
              </a:rPr>
              <a:t>Genelde yazılı </a:t>
            </a:r>
            <a:r>
              <a:rPr dirty="0" sz="1800" spc="-15">
                <a:latin typeface="Calibri"/>
                <a:cs typeface="Calibri"/>
              </a:rPr>
              <a:t>test </a:t>
            </a:r>
            <a:r>
              <a:rPr dirty="0" sz="1800" spc="-5">
                <a:latin typeface="Calibri"/>
                <a:cs typeface="Calibri"/>
              </a:rPr>
              <a:t>biçiminde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hazırlanır.</a:t>
            </a:r>
            <a:endParaRPr sz="1800">
              <a:latin typeface="Calibri"/>
              <a:cs typeface="Calibri"/>
            </a:endParaRPr>
          </a:p>
          <a:p>
            <a:pPr marL="35560">
              <a:lnSpc>
                <a:spcPct val="100000"/>
              </a:lnSpc>
              <a:spcBef>
                <a:spcPts val="420"/>
              </a:spcBef>
            </a:pPr>
            <a:r>
              <a:rPr dirty="0" sz="1800">
                <a:latin typeface="Calibri"/>
                <a:cs typeface="Calibri"/>
              </a:rPr>
              <a:t>Bir </a:t>
            </a:r>
            <a:r>
              <a:rPr dirty="0" sz="1800" spc="-15">
                <a:latin typeface="Calibri"/>
                <a:cs typeface="Calibri"/>
              </a:rPr>
              <a:t>anket </a:t>
            </a:r>
            <a:r>
              <a:rPr dirty="0" sz="1800" spc="-10">
                <a:latin typeface="Calibri"/>
                <a:cs typeface="Calibri"/>
              </a:rPr>
              <a:t>sorusu </a:t>
            </a:r>
            <a:r>
              <a:rPr dirty="0" sz="1800" spc="-5">
                <a:latin typeface="Calibri"/>
                <a:cs typeface="Calibri"/>
              </a:rPr>
              <a:t>temel </a:t>
            </a:r>
            <a:r>
              <a:rPr dirty="0" sz="1800" spc="-15">
                <a:latin typeface="Calibri"/>
                <a:cs typeface="Calibri"/>
              </a:rPr>
              <a:t>olarak </a:t>
            </a:r>
            <a:r>
              <a:rPr dirty="0" sz="1800" spc="-10">
                <a:latin typeface="Calibri"/>
                <a:cs typeface="Calibri"/>
              </a:rPr>
              <a:t>soru </a:t>
            </a:r>
            <a:r>
              <a:rPr dirty="0" sz="1800" spc="-5">
                <a:latin typeface="Calibri"/>
                <a:cs typeface="Calibri"/>
              </a:rPr>
              <a:t>kısmı </a:t>
            </a:r>
            <a:r>
              <a:rPr dirty="0" sz="1800" spc="-10">
                <a:latin typeface="Calibri"/>
                <a:cs typeface="Calibri"/>
              </a:rPr>
              <a:t>ve yanıt </a:t>
            </a:r>
            <a:r>
              <a:rPr dirty="0" sz="1800" spc="-5">
                <a:latin typeface="Calibri"/>
                <a:cs typeface="Calibri"/>
              </a:rPr>
              <a:t>kısmı olmak </a:t>
            </a:r>
            <a:r>
              <a:rPr dirty="0" sz="1800" spc="-15">
                <a:latin typeface="Calibri"/>
                <a:cs typeface="Calibri"/>
              </a:rPr>
              <a:t>üzere </a:t>
            </a:r>
            <a:r>
              <a:rPr dirty="0" sz="1800">
                <a:latin typeface="Calibri"/>
                <a:cs typeface="Calibri"/>
              </a:rPr>
              <a:t>iki</a:t>
            </a:r>
            <a:r>
              <a:rPr dirty="0" sz="1800" spc="1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kısımdan</a:t>
            </a:r>
            <a:endParaRPr sz="1800">
              <a:latin typeface="Calibri"/>
              <a:cs typeface="Calibri"/>
            </a:endParaRPr>
          </a:p>
          <a:p>
            <a:pPr marL="35560">
              <a:lnSpc>
                <a:spcPct val="100000"/>
              </a:lnSpc>
            </a:pPr>
            <a:r>
              <a:rPr dirty="0" sz="1800" spc="-35">
                <a:latin typeface="Calibri"/>
                <a:cs typeface="Calibri"/>
              </a:rPr>
              <a:t>oluşur. </a:t>
            </a:r>
            <a:r>
              <a:rPr dirty="0" sz="1800" spc="-25">
                <a:latin typeface="Calibri"/>
                <a:cs typeface="Calibri"/>
              </a:rPr>
              <a:t>Yanıt </a:t>
            </a:r>
            <a:r>
              <a:rPr dirty="0" sz="1800">
                <a:latin typeface="Calibri"/>
                <a:cs typeface="Calibri"/>
              </a:rPr>
              <a:t>kısmı </a:t>
            </a:r>
            <a:r>
              <a:rPr dirty="0" sz="1800" spc="-5">
                <a:latin typeface="Calibri"/>
                <a:cs typeface="Calibri"/>
              </a:rPr>
              <a:t>da tanımlama </a:t>
            </a:r>
            <a:r>
              <a:rPr dirty="0" sz="1800" spc="-10">
                <a:latin typeface="Calibri"/>
                <a:cs typeface="Calibri"/>
              </a:rPr>
              <a:t>ve </a:t>
            </a:r>
            <a:r>
              <a:rPr dirty="0" sz="1800" spc="-5">
                <a:latin typeface="Calibri"/>
                <a:cs typeface="Calibri"/>
              </a:rPr>
              <a:t>ölçek </a:t>
            </a:r>
            <a:r>
              <a:rPr dirty="0" sz="1800">
                <a:latin typeface="Calibri"/>
                <a:cs typeface="Calibri"/>
              </a:rPr>
              <a:t>kısmı </a:t>
            </a:r>
            <a:r>
              <a:rPr dirty="0" sz="1800" spc="-5">
                <a:latin typeface="Calibri"/>
                <a:cs typeface="Calibri"/>
              </a:rPr>
              <a:t>olmak </a:t>
            </a:r>
            <a:r>
              <a:rPr dirty="0" sz="1800" spc="-15">
                <a:latin typeface="Calibri"/>
                <a:cs typeface="Calibri"/>
              </a:rPr>
              <a:t>üzere </a:t>
            </a:r>
            <a:r>
              <a:rPr dirty="0" sz="1800">
                <a:latin typeface="Calibri"/>
                <a:cs typeface="Calibri"/>
              </a:rPr>
              <a:t>iki </a:t>
            </a:r>
            <a:r>
              <a:rPr dirty="0" sz="1800" spc="-5">
                <a:latin typeface="Calibri"/>
                <a:cs typeface="Calibri"/>
              </a:rPr>
              <a:t>bölümden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oluşur.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85"/>
              <a:t>Psikolojik </a:t>
            </a:r>
            <a:r>
              <a:rPr dirty="0" spc="-110"/>
              <a:t>Türetme</a:t>
            </a:r>
            <a:r>
              <a:rPr dirty="0" spc="-50"/>
              <a:t> </a:t>
            </a:r>
            <a:r>
              <a:rPr dirty="0" spc="-100"/>
              <a:t>Teknikleri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41500"/>
            <a:ext cx="7532370" cy="37147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69240" marR="52069" indent="-256540">
              <a:lnSpc>
                <a:spcPct val="90100"/>
              </a:lnSpc>
              <a:spcBef>
                <a:spcPts val="33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10">
                <a:latin typeface="Arial"/>
                <a:cs typeface="Arial"/>
              </a:rPr>
              <a:t>Özellikle belirsizliğin </a:t>
            </a:r>
            <a:r>
              <a:rPr dirty="0" sz="2000">
                <a:latin typeface="Arial"/>
                <a:cs typeface="Arial"/>
              </a:rPr>
              <a:t>fazla </a:t>
            </a:r>
            <a:r>
              <a:rPr dirty="0" sz="2000" spc="-5">
                <a:latin typeface="Arial"/>
                <a:cs typeface="Arial"/>
              </a:rPr>
              <a:t>olduğu </a:t>
            </a:r>
            <a:r>
              <a:rPr dirty="0" sz="2000" spc="-10">
                <a:latin typeface="Arial"/>
                <a:cs typeface="Arial"/>
              </a:rPr>
              <a:t>ve </a:t>
            </a:r>
            <a:r>
              <a:rPr dirty="0" sz="2000" spc="-15">
                <a:latin typeface="Arial"/>
                <a:cs typeface="Arial"/>
              </a:rPr>
              <a:t>zayıf </a:t>
            </a:r>
            <a:r>
              <a:rPr dirty="0" sz="2000" spc="-10">
                <a:latin typeface="Arial"/>
                <a:cs typeface="Arial"/>
              </a:rPr>
              <a:t>yapılı </a:t>
            </a:r>
            <a:r>
              <a:rPr dirty="0" sz="2000">
                <a:latin typeface="Arial"/>
                <a:cs typeface="Arial"/>
              </a:rPr>
              <a:t>ortamlarda, </a:t>
            </a:r>
            <a:r>
              <a:rPr dirty="0" sz="2000" spc="-5">
                <a:latin typeface="Arial"/>
                <a:cs typeface="Arial"/>
              </a:rPr>
              <a:t>bilgi  </a:t>
            </a:r>
            <a:r>
              <a:rPr dirty="0" sz="2000">
                <a:latin typeface="Arial"/>
                <a:cs typeface="Arial"/>
              </a:rPr>
              <a:t>edinebilmek </a:t>
            </a:r>
            <a:r>
              <a:rPr dirty="0" sz="2000" spc="-5">
                <a:latin typeface="Arial"/>
                <a:cs typeface="Arial"/>
              </a:rPr>
              <a:t>amacıyla insan psikolojisine dayalı </a:t>
            </a:r>
            <a:r>
              <a:rPr dirty="0" sz="2000">
                <a:latin typeface="Arial"/>
                <a:cs typeface="Arial"/>
              </a:rPr>
              <a:t>teknikler  </a:t>
            </a:r>
            <a:r>
              <a:rPr dirty="0" sz="2000" spc="-20">
                <a:latin typeface="Arial"/>
                <a:cs typeface="Arial"/>
              </a:rPr>
              <a:t>kullanılır.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Font typeface="Wingdings"/>
              <a:buChar char=""/>
            </a:pPr>
            <a:endParaRPr sz="25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latin typeface="Arial"/>
                <a:cs typeface="Arial"/>
              </a:rPr>
              <a:t>Bu teknikler temelde </a:t>
            </a:r>
            <a:r>
              <a:rPr dirty="0" sz="2000" spc="-5">
                <a:latin typeface="Arial"/>
                <a:cs typeface="Arial"/>
              </a:rPr>
              <a:t>görüşme </a:t>
            </a:r>
            <a:r>
              <a:rPr dirty="0" sz="2000" spc="-15">
                <a:latin typeface="Arial"/>
                <a:cs typeface="Arial"/>
              </a:rPr>
              <a:t>ve </a:t>
            </a:r>
            <a:r>
              <a:rPr dirty="0" sz="2000">
                <a:latin typeface="Arial"/>
                <a:cs typeface="Arial"/>
              </a:rPr>
              <a:t>ankete </a:t>
            </a:r>
            <a:r>
              <a:rPr dirty="0" sz="2000" spc="-5">
                <a:latin typeface="Arial"/>
                <a:cs typeface="Arial"/>
              </a:rPr>
              <a:t>dayalı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tekniklerdir.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69240" marR="5080" indent="-256540">
              <a:lnSpc>
                <a:spcPts val="216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Diğerlerinden </a:t>
            </a:r>
            <a:r>
              <a:rPr dirty="0" sz="2000">
                <a:latin typeface="Arial"/>
                <a:cs typeface="Arial"/>
              </a:rPr>
              <a:t>farkı, </a:t>
            </a:r>
            <a:r>
              <a:rPr dirty="0" sz="2000" spc="-5">
                <a:latin typeface="Arial"/>
                <a:cs typeface="Arial"/>
              </a:rPr>
              <a:t>bilgi </a:t>
            </a:r>
            <a:r>
              <a:rPr dirty="0" sz="2000">
                <a:latin typeface="Arial"/>
                <a:cs typeface="Arial"/>
              </a:rPr>
              <a:t>üretmek </a:t>
            </a:r>
            <a:r>
              <a:rPr dirty="0" sz="2000" spc="-5">
                <a:latin typeface="Arial"/>
                <a:cs typeface="Arial"/>
              </a:rPr>
              <a:t>için </a:t>
            </a:r>
            <a:r>
              <a:rPr dirty="0" sz="2000">
                <a:latin typeface="Arial"/>
                <a:cs typeface="Arial"/>
              </a:rPr>
              <a:t>psikolojide </a:t>
            </a:r>
            <a:r>
              <a:rPr dirty="0" sz="2000" spc="-5">
                <a:latin typeface="Arial"/>
                <a:cs typeface="Arial"/>
              </a:rPr>
              <a:t>bilinen </a:t>
            </a:r>
            <a:r>
              <a:rPr dirty="0" sz="2000" spc="10">
                <a:latin typeface="Arial"/>
                <a:cs typeface="Arial"/>
              </a:rPr>
              <a:t>"</a:t>
            </a:r>
            <a:r>
              <a:rPr dirty="0" sz="2000" spc="10">
                <a:solidFill>
                  <a:srgbClr val="C00000"/>
                </a:solidFill>
                <a:latin typeface="Arial"/>
                <a:cs typeface="Arial"/>
              </a:rPr>
              <a:t>üçleme</a:t>
            </a:r>
            <a:r>
              <a:rPr dirty="0" sz="2000" spc="10">
                <a:latin typeface="Arial"/>
                <a:cs typeface="Arial"/>
              </a:rPr>
              <a:t>"  </a:t>
            </a:r>
            <a:r>
              <a:rPr dirty="0" sz="2000" spc="-5">
                <a:latin typeface="Arial"/>
                <a:cs typeface="Arial"/>
              </a:rPr>
              <a:t>tekniğini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kullanmasıdır.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sz="2650">
              <a:latin typeface="Times New Roman"/>
              <a:cs typeface="Times New Roman"/>
            </a:endParaRPr>
          </a:p>
          <a:p>
            <a:pPr marL="269240" marR="190500" indent="-256540">
              <a:lnSpc>
                <a:spcPct val="901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Bazı diğer psikolojik </a:t>
            </a:r>
            <a:r>
              <a:rPr dirty="0" sz="2000">
                <a:latin typeface="Arial"/>
                <a:cs typeface="Arial"/>
              </a:rPr>
              <a:t>türetme </a:t>
            </a:r>
            <a:r>
              <a:rPr dirty="0" sz="2000" spc="-5">
                <a:latin typeface="Arial"/>
                <a:cs typeface="Arial"/>
              </a:rPr>
              <a:t>yöntemleri, </a:t>
            </a:r>
            <a:r>
              <a:rPr dirty="0" sz="2000">
                <a:latin typeface="Arial"/>
                <a:cs typeface="Arial"/>
              </a:rPr>
              <a:t>karar </a:t>
            </a:r>
            <a:r>
              <a:rPr dirty="0" sz="2000" spc="-5">
                <a:latin typeface="Arial"/>
                <a:cs typeface="Arial"/>
              </a:rPr>
              <a:t>verme  ortamlarında bilgi gereksinimlerini </a:t>
            </a:r>
            <a:r>
              <a:rPr dirty="0" sz="2000">
                <a:latin typeface="Arial"/>
                <a:cs typeface="Arial"/>
              </a:rPr>
              <a:t>saptamak </a:t>
            </a:r>
            <a:r>
              <a:rPr dirty="0" sz="2000" spc="-5">
                <a:latin typeface="Arial"/>
                <a:cs typeface="Arial"/>
              </a:rPr>
              <a:t>amacıyla algılama  haritaları </a:t>
            </a:r>
            <a:r>
              <a:rPr dirty="0" sz="2000" spc="-10">
                <a:latin typeface="Arial"/>
                <a:cs typeface="Arial"/>
              </a:rPr>
              <a:t>ve </a:t>
            </a:r>
            <a:r>
              <a:rPr dirty="0" sz="2000">
                <a:latin typeface="Arial"/>
                <a:cs typeface="Arial"/>
              </a:rPr>
              <a:t>neden-etki </a:t>
            </a:r>
            <a:r>
              <a:rPr dirty="0" sz="2000" spc="-10">
                <a:latin typeface="Arial"/>
                <a:cs typeface="Arial"/>
              </a:rPr>
              <a:t>çizgeleri kullanmaktadır.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75"/>
              <a:t>İstatistiksel</a:t>
            </a:r>
            <a:r>
              <a:rPr dirty="0" spc="-80"/>
              <a:t> </a:t>
            </a:r>
            <a:r>
              <a:rPr dirty="0" spc="-105"/>
              <a:t>Teknikler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275195" cy="257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25">
                <a:latin typeface="Calibri"/>
                <a:cs typeface="Calibri"/>
              </a:rPr>
              <a:t>Veri </a:t>
            </a:r>
            <a:r>
              <a:rPr dirty="0" sz="2000" spc="-5">
                <a:latin typeface="Calibri"/>
                <a:cs typeface="Calibri"/>
              </a:rPr>
              <a:t>yoğun </a:t>
            </a:r>
            <a:r>
              <a:rPr dirty="0" sz="2000" spc="-15">
                <a:latin typeface="Calibri"/>
                <a:cs typeface="Calibri"/>
              </a:rPr>
              <a:t>ve </a:t>
            </a:r>
            <a:r>
              <a:rPr dirty="0" sz="2000" spc="-10">
                <a:latin typeface="Calibri"/>
                <a:cs typeface="Calibri"/>
              </a:rPr>
              <a:t>veri </a:t>
            </a:r>
            <a:r>
              <a:rPr dirty="0" sz="2000">
                <a:latin typeface="Calibri"/>
                <a:cs typeface="Calibri"/>
              </a:rPr>
              <a:t>hacmi </a:t>
            </a:r>
            <a:r>
              <a:rPr dirty="0" sz="2000" spc="-10">
                <a:latin typeface="Calibri"/>
                <a:cs typeface="Calibri"/>
              </a:rPr>
              <a:t>yüksek </a:t>
            </a:r>
            <a:r>
              <a:rPr dirty="0" sz="2000" spc="-5">
                <a:latin typeface="Calibri"/>
                <a:cs typeface="Calibri"/>
              </a:rPr>
              <a:t>ortamlarda verinin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özelliklerini</a:t>
            </a:r>
            <a:endParaRPr sz="20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belirlemek </a:t>
            </a:r>
            <a:r>
              <a:rPr dirty="0" sz="2000" spc="-5">
                <a:latin typeface="Calibri"/>
                <a:cs typeface="Calibri"/>
              </a:rPr>
              <a:t>amacıyla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kullanılır.</a:t>
            </a:r>
            <a:endParaRPr sz="2000">
              <a:latin typeface="Calibri"/>
              <a:cs typeface="Calibri"/>
            </a:endParaRPr>
          </a:p>
          <a:p>
            <a:pPr lvl="1" marL="611505" marR="5486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664845" algn="l"/>
                <a:tab pos="665480" algn="l"/>
              </a:tabLst>
            </a:pPr>
            <a:r>
              <a:rPr dirty="0"/>
              <a:t>	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Bu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yöntemlerden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en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çok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bilinen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ikisi </a:t>
            </a:r>
            <a:r>
              <a:rPr dirty="0" sz="1800" spc="-10" b="1">
                <a:solidFill>
                  <a:srgbClr val="404040"/>
                </a:solidFill>
                <a:latin typeface="Calibri"/>
                <a:cs typeface="Calibri"/>
              </a:rPr>
              <a:t>Örnekleme </a:t>
            </a:r>
            <a:r>
              <a:rPr dirty="0" sz="1800" spc="-35" b="1">
                <a:solidFill>
                  <a:srgbClr val="404040"/>
                </a:solidFill>
                <a:latin typeface="Calibri"/>
                <a:cs typeface="Calibri"/>
              </a:rPr>
              <a:t>Yöntemi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800" spc="-5" b="1">
                <a:solidFill>
                  <a:srgbClr val="404040"/>
                </a:solidFill>
                <a:latin typeface="Calibri"/>
                <a:cs typeface="Calibri"/>
              </a:rPr>
              <a:t>PIRA  </a:t>
            </a:r>
            <a:r>
              <a:rPr dirty="0" sz="1800" spc="-25" b="1">
                <a:solidFill>
                  <a:srgbClr val="404040"/>
                </a:solidFill>
                <a:latin typeface="Calibri"/>
                <a:cs typeface="Calibri"/>
              </a:rPr>
              <a:t>Modeli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dir.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459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b="1">
                <a:latin typeface="Calibri"/>
                <a:cs typeface="Calibri"/>
              </a:rPr>
              <a:t>Örnekleme </a:t>
            </a:r>
            <a:r>
              <a:rPr dirty="0" sz="2000" spc="-10" b="1">
                <a:latin typeface="Calibri"/>
                <a:cs typeface="Calibri"/>
              </a:rPr>
              <a:t>yöntemi</a:t>
            </a:r>
            <a:r>
              <a:rPr dirty="0" sz="2000" spc="-10">
                <a:latin typeface="Calibri"/>
                <a:cs typeface="Calibri"/>
              </a:rPr>
              <a:t>, </a:t>
            </a:r>
            <a:r>
              <a:rPr dirty="0" sz="2000">
                <a:latin typeface="Calibri"/>
                <a:cs typeface="Calibri"/>
              </a:rPr>
              <a:t>bir topluluk içerisinden, </a:t>
            </a:r>
            <a:r>
              <a:rPr dirty="0" sz="2000" spc="-10">
                <a:latin typeface="Calibri"/>
                <a:cs typeface="Calibri"/>
              </a:rPr>
              <a:t>sistematik yolla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temsil</a:t>
            </a:r>
            <a:endParaRPr sz="20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edici örnek alma biçiminde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tanımlanır.</a:t>
            </a:r>
            <a:endParaRPr sz="20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>
                <a:latin typeface="Calibri"/>
                <a:cs typeface="Calibri"/>
              </a:rPr>
              <a:t>Amaç, </a:t>
            </a:r>
            <a:r>
              <a:rPr dirty="0" sz="2000" spc="-10">
                <a:latin typeface="Calibri"/>
                <a:cs typeface="Calibri"/>
              </a:rPr>
              <a:t>veri </a:t>
            </a:r>
            <a:r>
              <a:rPr dirty="0" sz="2000">
                <a:latin typeface="Calibri"/>
                <a:cs typeface="Calibri"/>
              </a:rPr>
              <a:t>toplama hızınını arttırmak </a:t>
            </a:r>
            <a:r>
              <a:rPr dirty="0" sz="2000" spc="-15">
                <a:latin typeface="Calibri"/>
                <a:cs typeface="Calibri"/>
              </a:rPr>
              <a:t>ve </a:t>
            </a:r>
            <a:r>
              <a:rPr dirty="0" sz="2000" spc="-5">
                <a:latin typeface="Calibri"/>
                <a:cs typeface="Calibri"/>
              </a:rPr>
              <a:t>verilerdeki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çelişkileri</a:t>
            </a:r>
            <a:endParaRPr sz="2000">
              <a:latin typeface="Calibri"/>
              <a:cs typeface="Calibri"/>
            </a:endParaRPr>
          </a:p>
          <a:p>
            <a:pPr marL="269240">
              <a:lnSpc>
                <a:spcPct val="100000"/>
              </a:lnSpc>
            </a:pPr>
            <a:r>
              <a:rPr dirty="0" sz="2000" spc="-20">
                <a:latin typeface="Calibri"/>
                <a:cs typeface="Calibri"/>
              </a:rPr>
              <a:t>önlemektir.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3560" y="4734559"/>
            <a:ext cx="2979419" cy="161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5"/>
              <a:t>Veri </a:t>
            </a:r>
            <a:r>
              <a:rPr dirty="0" spc="-55"/>
              <a:t>Modelleme</a:t>
            </a:r>
            <a:r>
              <a:rPr dirty="0" spc="-60"/>
              <a:t> </a:t>
            </a:r>
            <a:r>
              <a:rPr dirty="0" spc="-95"/>
              <a:t>Yöntemleri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41500"/>
            <a:ext cx="7424420" cy="37807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04139" marR="5080">
              <a:lnSpc>
                <a:spcPts val="1739"/>
              </a:lnSpc>
              <a:spcBef>
                <a:spcPts val="305"/>
              </a:spcBef>
            </a:pP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Önerilen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sistemin mantıksal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modelinde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veri yapısını açıklamak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amacıyla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'Veri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Modelleme' 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yöntemleri</a:t>
            </a:r>
            <a:r>
              <a:rPr dirty="0" sz="16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kullanılmaktadır.</a:t>
            </a:r>
            <a:endParaRPr sz="1600">
              <a:latin typeface="Calibri"/>
              <a:cs typeface="Calibri"/>
            </a:endParaRPr>
          </a:p>
          <a:p>
            <a:pPr marL="104139" marR="276860">
              <a:lnSpc>
                <a:spcPct val="119800"/>
              </a:lnSpc>
              <a:spcBef>
                <a:spcPts val="1215"/>
              </a:spcBef>
            </a:pP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Bu </a:t>
            </a:r>
            <a:r>
              <a:rPr dirty="0" sz="1600" spc="-25">
                <a:solidFill>
                  <a:srgbClr val="404040"/>
                </a:solidFill>
                <a:latin typeface="Calibri"/>
                <a:cs typeface="Calibri"/>
              </a:rPr>
              <a:t>yöntemler,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veri yapısını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çeşitli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düzeylerde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tanımlama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(en soyut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düzeyden </a:t>
            </a: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en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ayrıntı 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düzeye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kadar)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amacını</a:t>
            </a:r>
            <a:r>
              <a:rPr dirty="0" sz="1600" spc="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Calibri"/>
                <a:cs typeface="Calibri"/>
              </a:rPr>
              <a:t>güder.</a:t>
            </a:r>
            <a:endParaRPr sz="16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1385"/>
              </a:spcBef>
            </a:pP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Çözümleme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aşamasında </a:t>
            </a: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en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yaygın olarak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kullanılan veri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modelleme</a:t>
            </a:r>
            <a:r>
              <a:rPr dirty="0" sz="1600" spc="1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yöntemleri:</a:t>
            </a:r>
            <a:endParaRPr sz="1600">
              <a:latin typeface="Calibri"/>
              <a:cs typeface="Calibri"/>
            </a:endParaRPr>
          </a:p>
          <a:p>
            <a:pPr marL="396240" indent="-183515">
              <a:lnSpc>
                <a:spcPct val="100000"/>
              </a:lnSpc>
              <a:spcBef>
                <a:spcPts val="200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Nesne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İlişki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Şemaları</a:t>
            </a:r>
            <a:endParaRPr sz="1600">
              <a:latin typeface="Calibri"/>
              <a:cs typeface="Calibri"/>
            </a:endParaRPr>
          </a:p>
          <a:p>
            <a:pPr marL="396240" indent="-183515">
              <a:lnSpc>
                <a:spcPct val="100000"/>
              </a:lnSpc>
              <a:spcBef>
                <a:spcPts val="400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Veri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Sözlüğü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olarak</a:t>
            </a:r>
            <a:r>
              <a:rPr dirty="0" sz="16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bilinmektedir.</a:t>
            </a:r>
            <a:endParaRPr sz="16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1200"/>
              </a:spcBef>
            </a:pPr>
            <a:r>
              <a:rPr dirty="0" sz="1600" spc="-5" b="1">
                <a:solidFill>
                  <a:srgbClr val="001F5F"/>
                </a:solidFill>
                <a:latin typeface="Calibri"/>
                <a:cs typeface="Calibri"/>
              </a:rPr>
              <a:t>Nesne-İlişki </a:t>
            </a: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Şemaları</a:t>
            </a: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veri yapısını </a:t>
            </a: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en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soyut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düzeyde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tanımlamak amacıyla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Calibri"/>
                <a:cs typeface="Calibri"/>
              </a:rPr>
              <a:t>kullanılır.</a:t>
            </a:r>
            <a:endParaRPr sz="1600">
              <a:latin typeface="Calibri"/>
              <a:cs typeface="Calibri"/>
            </a:endParaRPr>
          </a:p>
          <a:p>
            <a:pPr marL="104139" marR="149860">
              <a:lnSpc>
                <a:spcPct val="119800"/>
              </a:lnSpc>
              <a:spcBef>
                <a:spcPts val="1265"/>
              </a:spcBef>
            </a:pPr>
            <a:r>
              <a:rPr dirty="0" sz="1600" spc="-30" b="1">
                <a:solidFill>
                  <a:srgbClr val="001F5F"/>
                </a:solidFill>
                <a:latin typeface="Calibri"/>
                <a:cs typeface="Calibri"/>
              </a:rPr>
              <a:t>Veri </a:t>
            </a:r>
            <a:r>
              <a:rPr dirty="0" sz="1600" spc="-5" b="1">
                <a:solidFill>
                  <a:srgbClr val="001F5F"/>
                </a:solidFill>
                <a:latin typeface="Calibri"/>
                <a:cs typeface="Calibri"/>
              </a:rPr>
              <a:t>Sözlüğü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ise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veri yapısına ilişkin ayrıntı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bilgileri </a:t>
            </a:r>
            <a:r>
              <a:rPr dirty="0" sz="1600" spc="-25">
                <a:solidFill>
                  <a:srgbClr val="404040"/>
                </a:solidFill>
                <a:latin typeface="Calibri"/>
                <a:cs typeface="Calibri"/>
              </a:rPr>
              <a:t>içerir.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Günümüzde Bilgisayar Destekli 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Yazılım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Geliştirme Araçlarında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bu </a:t>
            </a:r>
            <a:r>
              <a:rPr dirty="0" sz="1600" spc="-10">
                <a:solidFill>
                  <a:srgbClr val="404040"/>
                </a:solidFill>
                <a:latin typeface="Calibri"/>
                <a:cs typeface="Calibri"/>
              </a:rPr>
              <a:t>yöntemler bütünleşik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olarak</a:t>
            </a:r>
            <a:r>
              <a:rPr dirty="0" sz="1600" spc="1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kullanılmaktadır.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55"/>
              <a:t>Nesne-İlişki</a:t>
            </a:r>
            <a:r>
              <a:rPr dirty="0" spc="-60"/>
              <a:t> </a:t>
            </a:r>
            <a:r>
              <a:rPr dirty="0" spc="-55"/>
              <a:t>Şemaları	</a:t>
            </a:r>
          </a:p>
        </p:txBody>
      </p:sp>
      <p:sp>
        <p:nvSpPr>
          <p:cNvPr id="3" name="object 3"/>
          <p:cNvSpPr/>
          <p:nvPr/>
        </p:nvSpPr>
        <p:spPr>
          <a:xfrm>
            <a:off x="881148" y="2045851"/>
            <a:ext cx="4290755" cy="219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430" y="4441190"/>
            <a:ext cx="7653020" cy="1691639"/>
          </a:xfrm>
          <a:custGeom>
            <a:avLst/>
            <a:gdLst/>
            <a:ahLst/>
            <a:cxnLst/>
            <a:rect l="l" t="t" r="r" b="b"/>
            <a:pathLst>
              <a:path w="7653020" h="1691639">
                <a:moveTo>
                  <a:pt x="0" y="281940"/>
                </a:moveTo>
                <a:lnTo>
                  <a:pt x="3690" y="236210"/>
                </a:lnTo>
                <a:lnTo>
                  <a:pt x="14373" y="192828"/>
                </a:lnTo>
                <a:lnTo>
                  <a:pt x="31468" y="152376"/>
                </a:lnTo>
                <a:lnTo>
                  <a:pt x="54397" y="115433"/>
                </a:lnTo>
                <a:lnTo>
                  <a:pt x="82576" y="82581"/>
                </a:lnTo>
                <a:lnTo>
                  <a:pt x="115428" y="54400"/>
                </a:lnTo>
                <a:lnTo>
                  <a:pt x="152370" y="31471"/>
                </a:lnTo>
                <a:lnTo>
                  <a:pt x="192823" y="14374"/>
                </a:lnTo>
                <a:lnTo>
                  <a:pt x="236207" y="3690"/>
                </a:lnTo>
                <a:lnTo>
                  <a:pt x="281939" y="0"/>
                </a:lnTo>
                <a:lnTo>
                  <a:pt x="7371080" y="0"/>
                </a:lnTo>
                <a:lnTo>
                  <a:pt x="7416809" y="3690"/>
                </a:lnTo>
                <a:lnTo>
                  <a:pt x="7460191" y="14374"/>
                </a:lnTo>
                <a:lnTo>
                  <a:pt x="7500643" y="31471"/>
                </a:lnTo>
                <a:lnTo>
                  <a:pt x="7537586" y="54400"/>
                </a:lnTo>
                <a:lnTo>
                  <a:pt x="7570438" y="82581"/>
                </a:lnTo>
                <a:lnTo>
                  <a:pt x="7598619" y="115433"/>
                </a:lnTo>
                <a:lnTo>
                  <a:pt x="7621548" y="152376"/>
                </a:lnTo>
                <a:lnTo>
                  <a:pt x="7638645" y="192828"/>
                </a:lnTo>
                <a:lnTo>
                  <a:pt x="7649329" y="236210"/>
                </a:lnTo>
                <a:lnTo>
                  <a:pt x="7653020" y="281940"/>
                </a:lnTo>
                <a:lnTo>
                  <a:pt x="7653020" y="1409700"/>
                </a:lnTo>
                <a:lnTo>
                  <a:pt x="7649329" y="1455432"/>
                </a:lnTo>
                <a:lnTo>
                  <a:pt x="7638645" y="1498816"/>
                </a:lnTo>
                <a:lnTo>
                  <a:pt x="7621548" y="1539269"/>
                </a:lnTo>
                <a:lnTo>
                  <a:pt x="7598619" y="1576211"/>
                </a:lnTo>
                <a:lnTo>
                  <a:pt x="7570438" y="1609063"/>
                </a:lnTo>
                <a:lnTo>
                  <a:pt x="7537586" y="1637242"/>
                </a:lnTo>
                <a:lnTo>
                  <a:pt x="7500643" y="1660171"/>
                </a:lnTo>
                <a:lnTo>
                  <a:pt x="7460191" y="1677266"/>
                </a:lnTo>
                <a:lnTo>
                  <a:pt x="7416809" y="1687949"/>
                </a:lnTo>
                <a:lnTo>
                  <a:pt x="7371080" y="1691640"/>
                </a:lnTo>
                <a:lnTo>
                  <a:pt x="281939" y="1691640"/>
                </a:lnTo>
                <a:lnTo>
                  <a:pt x="236207" y="1687949"/>
                </a:lnTo>
                <a:lnTo>
                  <a:pt x="192823" y="1677266"/>
                </a:lnTo>
                <a:lnTo>
                  <a:pt x="152370" y="1660171"/>
                </a:lnTo>
                <a:lnTo>
                  <a:pt x="115428" y="1637242"/>
                </a:lnTo>
                <a:lnTo>
                  <a:pt x="82576" y="1609063"/>
                </a:lnTo>
                <a:lnTo>
                  <a:pt x="54397" y="1576211"/>
                </a:lnTo>
                <a:lnTo>
                  <a:pt x="31468" y="1539269"/>
                </a:lnTo>
                <a:lnTo>
                  <a:pt x="14373" y="1498816"/>
                </a:lnTo>
                <a:lnTo>
                  <a:pt x="3690" y="1455432"/>
                </a:lnTo>
                <a:lnTo>
                  <a:pt x="0" y="1409700"/>
                </a:lnTo>
                <a:lnTo>
                  <a:pt x="0" y="281940"/>
                </a:lnTo>
                <a:close/>
              </a:path>
            </a:pathLst>
          </a:custGeom>
          <a:ln w="27940">
            <a:solidFill>
              <a:srgbClr val="2583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33767" y="2078990"/>
            <a:ext cx="7402830" cy="39579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56125" marR="5080" indent="-215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dirty="0" sz="1600" spc="-5">
                <a:latin typeface="Times New Roman"/>
                <a:cs typeface="Times New Roman"/>
              </a:rPr>
              <a:t>Nesne </a:t>
            </a:r>
            <a:r>
              <a:rPr dirty="0" sz="1600" spc="-10">
                <a:latin typeface="Times New Roman"/>
                <a:cs typeface="Times New Roman"/>
              </a:rPr>
              <a:t>ilişki </a:t>
            </a:r>
            <a:r>
              <a:rPr dirty="0" sz="1600" spc="-5">
                <a:latin typeface="Times New Roman"/>
                <a:cs typeface="Times New Roman"/>
              </a:rPr>
              <a:t>şemaları, veri tasarımı  </a:t>
            </a:r>
            <a:r>
              <a:rPr dirty="0" sz="1600">
                <a:latin typeface="Times New Roman"/>
                <a:cs typeface="Times New Roman"/>
              </a:rPr>
              <a:t>açısından </a:t>
            </a:r>
            <a:r>
              <a:rPr dirty="0" sz="1600" spc="-5">
                <a:latin typeface="Times New Roman"/>
                <a:cs typeface="Times New Roman"/>
              </a:rPr>
              <a:t>çok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5">
                <a:latin typeface="Times New Roman"/>
                <a:cs typeface="Times New Roman"/>
              </a:rPr>
              <a:t>önemlidir.</a:t>
            </a:r>
            <a:endParaRPr sz="1600">
              <a:latin typeface="Times New Roman"/>
              <a:cs typeface="Times New Roman"/>
            </a:endParaRPr>
          </a:p>
          <a:p>
            <a:pPr marL="4556125" marR="22860" indent="-215900">
              <a:lnSpc>
                <a:spcPct val="100000"/>
              </a:lnSpc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dirty="0" sz="1600" spc="-5">
                <a:latin typeface="Times New Roman"/>
                <a:cs typeface="Times New Roman"/>
              </a:rPr>
              <a:t>Geliştirilecek </a:t>
            </a:r>
            <a:r>
              <a:rPr dirty="0" sz="1600" spc="-10">
                <a:latin typeface="Times New Roman"/>
                <a:cs typeface="Times New Roman"/>
              </a:rPr>
              <a:t>sistemin </a:t>
            </a:r>
            <a:r>
              <a:rPr dirty="0" sz="1600" spc="-5">
                <a:latin typeface="Times New Roman"/>
                <a:cs typeface="Times New Roman"/>
              </a:rPr>
              <a:t>kullanacağı  </a:t>
            </a:r>
            <a:r>
              <a:rPr dirty="0" sz="1600">
                <a:latin typeface="Times New Roman"/>
                <a:cs typeface="Times New Roman"/>
              </a:rPr>
              <a:t>ana </a:t>
            </a:r>
            <a:r>
              <a:rPr dirty="0" sz="1600" spc="-5">
                <a:latin typeface="Times New Roman"/>
                <a:cs typeface="Times New Roman"/>
              </a:rPr>
              <a:t>veri </a:t>
            </a:r>
            <a:r>
              <a:rPr dirty="0" sz="1600">
                <a:latin typeface="Times New Roman"/>
                <a:cs typeface="Times New Roman"/>
              </a:rPr>
              <a:t>nesneleri </a:t>
            </a:r>
            <a:r>
              <a:rPr dirty="0" sz="1600" spc="-10">
                <a:latin typeface="Times New Roman"/>
                <a:cs typeface="Times New Roman"/>
              </a:rPr>
              <a:t>ve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aralarındaki</a:t>
            </a:r>
            <a:endParaRPr sz="1600">
              <a:latin typeface="Times New Roman"/>
              <a:cs typeface="Times New Roman"/>
            </a:endParaRPr>
          </a:p>
          <a:p>
            <a:pPr marL="455612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ilişkileri</a:t>
            </a:r>
            <a:r>
              <a:rPr dirty="0" sz="1600" spc="6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belirtir.</a:t>
            </a:r>
            <a:endParaRPr sz="1600">
              <a:latin typeface="Times New Roman"/>
              <a:cs typeface="Times New Roman"/>
            </a:endParaRPr>
          </a:p>
          <a:p>
            <a:pPr marL="4556125" marR="92710" indent="-215900">
              <a:lnSpc>
                <a:spcPct val="100000"/>
              </a:lnSpc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dirty="0" sz="1600" spc="-5">
                <a:latin typeface="Times New Roman"/>
                <a:cs typeface="Times New Roman"/>
              </a:rPr>
              <a:t>Günümüzde birçok CASE </a:t>
            </a:r>
            <a:r>
              <a:rPr dirty="0" sz="1600">
                <a:latin typeface="Times New Roman"/>
                <a:cs typeface="Times New Roman"/>
              </a:rPr>
              <a:t>aracı  </a:t>
            </a:r>
            <a:r>
              <a:rPr dirty="0" sz="1600" spc="-5">
                <a:latin typeface="Times New Roman"/>
                <a:cs typeface="Times New Roman"/>
              </a:rPr>
              <a:t>nesne </a:t>
            </a:r>
            <a:r>
              <a:rPr dirty="0" sz="1600" spc="-10">
                <a:latin typeface="Times New Roman"/>
                <a:cs typeface="Times New Roman"/>
              </a:rPr>
              <a:t>ilişki </a:t>
            </a:r>
            <a:r>
              <a:rPr dirty="0" sz="1600" spc="-5">
                <a:latin typeface="Times New Roman"/>
                <a:cs typeface="Times New Roman"/>
              </a:rPr>
              <a:t>şemalarını </a:t>
            </a:r>
            <a:r>
              <a:rPr dirty="0" sz="1600" spc="-10">
                <a:latin typeface="Times New Roman"/>
                <a:cs typeface="Times New Roman"/>
              </a:rPr>
              <a:t>otomatik  </a:t>
            </a:r>
            <a:r>
              <a:rPr dirty="0" sz="1600" spc="-5">
                <a:latin typeface="Times New Roman"/>
                <a:cs typeface="Times New Roman"/>
              </a:rPr>
              <a:t>olarak veri </a:t>
            </a:r>
            <a:r>
              <a:rPr dirty="0" sz="1600">
                <a:latin typeface="Times New Roman"/>
                <a:cs typeface="Times New Roman"/>
              </a:rPr>
              <a:t>tabanı </a:t>
            </a:r>
            <a:r>
              <a:rPr dirty="0" sz="1600" spc="-5">
                <a:latin typeface="Times New Roman"/>
                <a:cs typeface="Times New Roman"/>
              </a:rPr>
              <a:t>tablo yapılarına  </a:t>
            </a:r>
            <a:r>
              <a:rPr dirty="0" sz="1600" spc="-10">
                <a:latin typeface="Times New Roman"/>
                <a:cs typeface="Times New Roman"/>
              </a:rPr>
              <a:t>dönüştürmektedir.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Bir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veri 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nesnesi, </a:t>
            </a:r>
            <a:r>
              <a:rPr dirty="0" sz="1400" spc="5" b="1">
                <a:solidFill>
                  <a:srgbClr val="001F5F"/>
                </a:solidFill>
                <a:latin typeface="Calibri"/>
                <a:cs typeface="Calibri"/>
              </a:rPr>
              <a:t>üç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temel özelliği 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ile</a:t>
            </a:r>
            <a:r>
              <a:rPr dirty="0" sz="1400" spc="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bilinir:</a:t>
            </a:r>
            <a:endParaRPr sz="14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dirty="0" sz="1400" spc="-15">
                <a:latin typeface="Calibri"/>
                <a:cs typeface="Calibri"/>
              </a:rPr>
              <a:t>Veri </a:t>
            </a:r>
            <a:r>
              <a:rPr dirty="0" sz="1400" spc="-5">
                <a:latin typeface="Calibri"/>
                <a:cs typeface="Calibri"/>
              </a:rPr>
              <a:t>nesnesi varlığının </a:t>
            </a:r>
            <a:r>
              <a:rPr dirty="0" sz="1400">
                <a:latin typeface="Calibri"/>
                <a:cs typeface="Calibri"/>
              </a:rPr>
              <a:t>adı: </a:t>
            </a:r>
            <a:r>
              <a:rPr dirty="0" sz="1400" spc="-15">
                <a:latin typeface="Calibri"/>
                <a:cs typeface="Calibri"/>
              </a:rPr>
              <a:t>Veri </a:t>
            </a:r>
            <a:r>
              <a:rPr dirty="0" sz="1400" spc="-5">
                <a:latin typeface="Calibri"/>
                <a:cs typeface="Calibri"/>
              </a:rPr>
              <a:t>nesnesi varlığını tanımlayan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özelliktir.</a:t>
            </a:r>
            <a:endParaRPr sz="14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dirty="0" sz="1400" spc="-20">
                <a:latin typeface="Calibri"/>
                <a:cs typeface="Calibri"/>
              </a:rPr>
              <a:t>Veri </a:t>
            </a:r>
            <a:r>
              <a:rPr dirty="0" sz="1400" spc="-5">
                <a:latin typeface="Calibri"/>
                <a:cs typeface="Calibri"/>
              </a:rPr>
              <a:t>nesnesi varlığının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özellikleri</a:t>
            </a:r>
            <a:endParaRPr sz="1400">
              <a:latin typeface="Calibri"/>
              <a:cs typeface="Calibri"/>
            </a:endParaRPr>
          </a:p>
          <a:p>
            <a:pPr marL="12700" marR="140335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dirty="0" sz="1400" spc="-15">
                <a:latin typeface="Calibri"/>
                <a:cs typeface="Calibri"/>
              </a:rPr>
              <a:t>Veri </a:t>
            </a:r>
            <a:r>
              <a:rPr dirty="0" sz="1400" spc="-5">
                <a:latin typeface="Calibri"/>
                <a:cs typeface="Calibri"/>
              </a:rPr>
              <a:t>nesnesi varlığının diğer veri nesnesi varlıklarına </a:t>
            </a:r>
            <a:r>
              <a:rPr dirty="0" sz="1400" spc="-15">
                <a:latin typeface="Calibri"/>
                <a:cs typeface="Calibri"/>
              </a:rPr>
              <a:t>referansı: Veri </a:t>
            </a:r>
            <a:r>
              <a:rPr dirty="0" sz="1400" spc="-5">
                <a:latin typeface="Calibri"/>
                <a:cs typeface="Calibri"/>
              </a:rPr>
              <a:t>nesnesi varlığının diğer veri  nesneleri </a:t>
            </a:r>
            <a:r>
              <a:rPr dirty="0" sz="1400">
                <a:latin typeface="Calibri"/>
                <a:cs typeface="Calibri"/>
              </a:rPr>
              <a:t>ile olan </a:t>
            </a:r>
            <a:r>
              <a:rPr dirty="0" sz="1400" spc="-5">
                <a:latin typeface="Calibri"/>
                <a:cs typeface="Calibri"/>
              </a:rPr>
              <a:t>ilişkisinin belirtilmesi </a:t>
            </a:r>
            <a:r>
              <a:rPr dirty="0" sz="1400">
                <a:latin typeface="Calibri"/>
                <a:cs typeface="Calibri"/>
              </a:rPr>
              <a:t>amacıyla </a:t>
            </a:r>
            <a:r>
              <a:rPr dirty="0" sz="1400" spc="-15">
                <a:latin typeface="Calibri"/>
                <a:cs typeface="Calibri"/>
              </a:rPr>
              <a:t>kullanılır. </a:t>
            </a:r>
            <a:r>
              <a:rPr dirty="0" sz="1400">
                <a:latin typeface="Calibri"/>
                <a:cs typeface="Calibri"/>
              </a:rPr>
              <a:t>Bu amaçla her bir </a:t>
            </a:r>
            <a:r>
              <a:rPr dirty="0" sz="1400" spc="-5">
                <a:latin typeface="Calibri"/>
                <a:cs typeface="Calibri"/>
              </a:rPr>
              <a:t>veri nesnesini </a:t>
            </a:r>
            <a:r>
              <a:rPr dirty="0" sz="1400" spc="-10">
                <a:latin typeface="Calibri"/>
                <a:cs typeface="Calibri"/>
              </a:rPr>
              <a:t>tek </a:t>
            </a:r>
            <a:r>
              <a:rPr dirty="0" sz="1400" spc="-5">
                <a:latin typeface="Calibri"/>
                <a:cs typeface="Calibri"/>
              </a:rPr>
              <a:t>olarak  belirleyen </a:t>
            </a:r>
            <a:r>
              <a:rPr dirty="0" sz="1400">
                <a:latin typeface="Calibri"/>
                <a:cs typeface="Calibri"/>
              </a:rPr>
              <a:t>bir </a:t>
            </a:r>
            <a:r>
              <a:rPr dirty="0" sz="1400" spc="-5">
                <a:latin typeface="Calibri"/>
                <a:cs typeface="Calibri"/>
              </a:rPr>
              <a:t>belirteç (anahtar) </a:t>
            </a:r>
            <a:r>
              <a:rPr dirty="0" sz="1400" spc="-15">
                <a:latin typeface="Calibri"/>
                <a:cs typeface="Calibri"/>
              </a:rPr>
              <a:t>kullanılır. </a:t>
            </a:r>
            <a:r>
              <a:rPr dirty="0" sz="1400" spc="-10">
                <a:latin typeface="Calibri"/>
                <a:cs typeface="Calibri"/>
              </a:rPr>
              <a:t>Söz konusu </a:t>
            </a:r>
            <a:r>
              <a:rPr dirty="0" sz="1400" spc="-5">
                <a:latin typeface="Calibri"/>
                <a:cs typeface="Calibri"/>
              </a:rPr>
              <a:t>belirteç veri nesnesi varlığının </a:t>
            </a:r>
            <a:r>
              <a:rPr dirty="0" sz="1400" spc="5">
                <a:latin typeface="Calibri"/>
                <a:cs typeface="Calibri"/>
              </a:rPr>
              <a:t>ad </a:t>
            </a:r>
            <a:r>
              <a:rPr dirty="0" sz="1400" spc="-10">
                <a:latin typeface="Calibri"/>
                <a:cs typeface="Calibri"/>
              </a:rPr>
              <a:t>özellikleri  </a:t>
            </a:r>
            <a:r>
              <a:rPr dirty="0" sz="1400" spc="-5">
                <a:latin typeface="Calibri"/>
                <a:cs typeface="Calibri"/>
              </a:rPr>
              <a:t>arasında yer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alır.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5"/>
              <a:t>Veri </a:t>
            </a:r>
            <a:r>
              <a:rPr dirty="0" spc="-55"/>
              <a:t>Modelleme </a:t>
            </a:r>
            <a:r>
              <a:rPr dirty="0" spc="-35"/>
              <a:t>ER</a:t>
            </a:r>
            <a:r>
              <a:rPr dirty="0" spc="-95"/>
              <a:t> </a:t>
            </a:r>
            <a:r>
              <a:rPr dirty="0" spc="-75"/>
              <a:t>diyagramı	</a:t>
            </a:r>
          </a:p>
        </p:txBody>
      </p:sp>
      <p:sp>
        <p:nvSpPr>
          <p:cNvPr id="3" name="object 3"/>
          <p:cNvSpPr/>
          <p:nvPr/>
        </p:nvSpPr>
        <p:spPr>
          <a:xfrm>
            <a:off x="1074419" y="2082800"/>
            <a:ext cx="7023100" cy="399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5"/>
              <a:t>Donanım</a:t>
            </a:r>
            <a:r>
              <a:rPr dirty="0" spc="-85"/>
              <a:t> </a:t>
            </a:r>
            <a:r>
              <a:rPr dirty="0" spc="-8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472045" cy="3696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Günümüzde giderek </a:t>
            </a:r>
            <a:r>
              <a:rPr dirty="0" sz="1800">
                <a:latin typeface="Calibri"/>
                <a:cs typeface="Calibri"/>
              </a:rPr>
              <a:t>açık </a:t>
            </a:r>
            <a:r>
              <a:rPr dirty="0" sz="1800" spc="-10">
                <a:latin typeface="Calibri"/>
                <a:cs typeface="Calibri"/>
              </a:rPr>
              <a:t>sistem </a:t>
            </a:r>
            <a:r>
              <a:rPr dirty="0" sz="1800" spc="-5">
                <a:latin typeface="Calibri"/>
                <a:cs typeface="Calibri"/>
              </a:rPr>
              <a:t>mimarisine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dönüşmektedir.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5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Donanım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Kaynakları:</a:t>
            </a:r>
            <a:endParaRPr sz="18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Ana</a:t>
            </a:r>
            <a:r>
              <a:rPr dirty="0" sz="1600" spc="-1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Bilgisayarlar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Sunucular </a:t>
            </a:r>
            <a:r>
              <a:rPr dirty="0" sz="1600" spc="-15">
                <a:solidFill>
                  <a:srgbClr val="373086"/>
                </a:solidFill>
                <a:latin typeface="Calibri"/>
                <a:cs typeface="Calibri"/>
              </a:rPr>
              <a:t>(Web,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E-posta, </a:t>
            </a:r>
            <a:r>
              <a:rPr dirty="0" sz="1600" spc="-25">
                <a:solidFill>
                  <a:srgbClr val="373086"/>
                </a:solidFill>
                <a:latin typeface="Calibri"/>
                <a:cs typeface="Calibri"/>
              </a:rPr>
              <a:t>Veri</a:t>
            </a:r>
            <a:r>
              <a:rPr dirty="0" sz="1600" spc="5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373086"/>
                </a:solidFill>
                <a:latin typeface="Calibri"/>
                <a:cs typeface="Calibri"/>
              </a:rPr>
              <a:t>Tabanı)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Kullanıcı Bilgisayarları</a:t>
            </a:r>
            <a:r>
              <a:rPr dirty="0" sz="1600" spc="-15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(PC)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30">
                <a:solidFill>
                  <a:srgbClr val="373086"/>
                </a:solidFill>
                <a:latin typeface="Calibri"/>
                <a:cs typeface="Calibri"/>
              </a:rPr>
              <a:t>Yerel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Alan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Ağı (LAN)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Alt</a:t>
            </a:r>
            <a:r>
              <a:rPr dirty="0" sz="1600" spc="5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373086"/>
                </a:solidFill>
                <a:latin typeface="Calibri"/>
                <a:cs typeface="Calibri"/>
              </a:rPr>
              <a:t>Yapısı</a:t>
            </a:r>
            <a:endParaRPr sz="16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Geniş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Alan </a:t>
            </a:r>
            <a:r>
              <a:rPr dirty="0" sz="1600" spc="-5">
                <a:solidFill>
                  <a:srgbClr val="373086"/>
                </a:solidFill>
                <a:latin typeface="Calibri"/>
                <a:cs typeface="Calibri"/>
              </a:rPr>
              <a:t>Ağı </a:t>
            </a:r>
            <a:r>
              <a:rPr dirty="0" sz="1600" spc="-20">
                <a:solidFill>
                  <a:srgbClr val="373086"/>
                </a:solidFill>
                <a:latin typeface="Calibri"/>
                <a:cs typeface="Calibri"/>
              </a:rPr>
              <a:t>(WAN) </a:t>
            </a:r>
            <a:r>
              <a:rPr dirty="0" sz="1600" spc="-10">
                <a:solidFill>
                  <a:srgbClr val="373086"/>
                </a:solidFill>
                <a:latin typeface="Calibri"/>
                <a:cs typeface="Calibri"/>
              </a:rPr>
              <a:t>Alt</a:t>
            </a:r>
            <a:r>
              <a:rPr dirty="0" sz="1600" spc="80">
                <a:solidFill>
                  <a:srgbClr val="373086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373086"/>
                </a:solidFill>
                <a:latin typeface="Calibri"/>
                <a:cs typeface="Calibri"/>
              </a:rPr>
              <a:t>Yapısı</a:t>
            </a:r>
            <a:endParaRPr sz="16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36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5">
                <a:latin typeface="Calibri"/>
                <a:cs typeface="Calibri"/>
              </a:rPr>
              <a:t>Yazılımın </a:t>
            </a:r>
            <a:r>
              <a:rPr dirty="0" sz="1800" spc="-5">
                <a:latin typeface="Calibri"/>
                <a:cs typeface="Calibri"/>
              </a:rPr>
              <a:t>geliştirileceği </a:t>
            </a:r>
            <a:r>
              <a:rPr dirty="0" sz="1800" spc="-10">
                <a:latin typeface="Calibri"/>
                <a:cs typeface="Calibri"/>
              </a:rPr>
              <a:t>ortam, gerçek </a:t>
            </a:r>
            <a:r>
              <a:rPr dirty="0" sz="1800" spc="-5">
                <a:latin typeface="Calibri"/>
                <a:cs typeface="Calibri"/>
              </a:rPr>
              <a:t>kullanım </a:t>
            </a:r>
            <a:r>
              <a:rPr dirty="0" sz="1800" spc="-10">
                <a:latin typeface="Calibri"/>
                <a:cs typeface="Calibri"/>
              </a:rPr>
              <a:t>ortamı </a:t>
            </a:r>
            <a:r>
              <a:rPr dirty="0" sz="1800" spc="-5">
                <a:latin typeface="Calibri"/>
                <a:cs typeface="Calibri"/>
              </a:rPr>
              <a:t>dışında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olmalıdır.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15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Calibri"/>
                <a:cs typeface="Calibri"/>
              </a:rPr>
              <a:t>Öte yandan, geliştirme ve uygulama ortamlarının </a:t>
            </a:r>
            <a:r>
              <a:rPr dirty="0" sz="1800" spc="-15">
                <a:latin typeface="Calibri"/>
                <a:cs typeface="Calibri"/>
              </a:rPr>
              <a:t>aynı</a:t>
            </a:r>
            <a:r>
              <a:rPr dirty="0" sz="1800" spc="2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konfigürasyonda</a:t>
            </a:r>
            <a:endParaRPr sz="1800">
              <a:latin typeface="Calibri"/>
              <a:cs typeface="Calibri"/>
            </a:endParaRPr>
          </a:p>
          <a:p>
            <a:pPr marL="269240" marR="508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Calibri"/>
                <a:cs typeface="Calibri"/>
              </a:rPr>
              <a:t>olmaları, </a:t>
            </a:r>
            <a:r>
              <a:rPr dirty="0" sz="1800">
                <a:latin typeface="Calibri"/>
                <a:cs typeface="Calibri"/>
              </a:rPr>
              <a:t>ileride </a:t>
            </a:r>
            <a:r>
              <a:rPr dirty="0" sz="1800" spc="-10">
                <a:latin typeface="Calibri"/>
                <a:cs typeface="Calibri"/>
              </a:rPr>
              <a:t>kurulum sırasında </a:t>
            </a:r>
            <a:r>
              <a:rPr dirty="0" sz="1800" spc="-20">
                <a:latin typeface="Calibri"/>
                <a:cs typeface="Calibri"/>
              </a:rPr>
              <a:t>ortaya </a:t>
            </a:r>
            <a:r>
              <a:rPr dirty="0" sz="1800" spc="-5">
                <a:latin typeface="Calibri"/>
                <a:cs typeface="Calibri"/>
              </a:rPr>
              <a:t>çıkabilecek </a:t>
            </a:r>
            <a:r>
              <a:rPr dirty="0" sz="1800" spc="-10">
                <a:latin typeface="Calibri"/>
                <a:cs typeface="Calibri"/>
              </a:rPr>
              <a:t>taşıma sorunlarını </a:t>
            </a:r>
            <a:r>
              <a:rPr dirty="0" sz="1800" spc="-5">
                <a:latin typeface="Calibri"/>
                <a:cs typeface="Calibri"/>
              </a:rPr>
              <a:t>büyük  ölçüde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giderecektir.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291973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105"/>
              <a:t>Veri</a:t>
            </a:r>
            <a:r>
              <a:rPr dirty="0" u="none" spc="-125"/>
              <a:t> </a:t>
            </a:r>
            <a:r>
              <a:rPr dirty="0" u="none" spc="-70"/>
              <a:t>Sözlüğü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127" y="1792287"/>
            <a:ext cx="7693659" cy="2193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 indent="-182880">
              <a:lnSpc>
                <a:spcPts val="1830"/>
              </a:lnSpc>
              <a:spcBef>
                <a:spcPts val="1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Nesne İlişki şemalarında belirtilen nesne özelliklerinin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ayrıntılı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tanımları</a:t>
            </a:r>
            <a:r>
              <a:rPr dirty="0" sz="1800" spc="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Veri</a:t>
            </a:r>
            <a:endParaRPr sz="1800">
              <a:latin typeface="Calibri"/>
              <a:cs typeface="Calibri"/>
            </a:endParaRPr>
          </a:p>
          <a:p>
            <a:pPr marL="103505">
              <a:lnSpc>
                <a:spcPts val="1710"/>
              </a:lnSpc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Sözlüğünde yer </a:t>
            </a:r>
            <a:r>
              <a:rPr dirty="0" sz="1800" spc="-40">
                <a:solidFill>
                  <a:srgbClr val="404040"/>
                </a:solidFill>
                <a:latin typeface="Calibri"/>
                <a:cs typeface="Calibri"/>
              </a:rPr>
              <a:t>alır.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Söz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konusu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ayrıntılı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tanımlar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genel</a:t>
            </a:r>
            <a:r>
              <a:rPr dirty="0" sz="1800" spc="26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olarak: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02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Veri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Adı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Veri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Eş-adı 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(Aynı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veri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için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kullanılan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diğer</a:t>
            </a:r>
            <a:r>
              <a:rPr dirty="0" sz="18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ad)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Nerede/nasıl</a:t>
            </a:r>
            <a:r>
              <a:rPr dirty="0" sz="18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kullanıldığı</a:t>
            </a:r>
            <a:endParaRPr sz="1800">
              <a:latin typeface="Calibri"/>
              <a:cs typeface="Calibri"/>
            </a:endParaRPr>
          </a:p>
          <a:p>
            <a:pPr lvl="1" marL="396240" indent="-183515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İçerik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 tanımı</a:t>
            </a:r>
            <a:endParaRPr sz="1800">
              <a:latin typeface="Calibri"/>
              <a:cs typeface="Calibri"/>
            </a:endParaRPr>
          </a:p>
          <a:p>
            <a:pPr marL="355600" marR="5080">
              <a:lnSpc>
                <a:spcPct val="70400"/>
              </a:lnSpc>
              <a:spcBef>
                <a:spcPts val="610"/>
              </a:spcBef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türünde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bilgileri </a:t>
            </a:r>
            <a:r>
              <a:rPr dirty="0" sz="1800" spc="-30">
                <a:solidFill>
                  <a:srgbClr val="404040"/>
                </a:solidFill>
                <a:latin typeface="Calibri"/>
                <a:cs typeface="Calibri"/>
              </a:rPr>
              <a:t>içerir.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nesnelerinin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sırasının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tanımlanması,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birden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çok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veri  nesnesi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arasından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seçim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ve veri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nesnelerinin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yinelemeli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gruplamaları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özel 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gösterim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biçimleri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kullanılarak karmaşık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veri nesneleri</a:t>
            </a:r>
            <a:r>
              <a:rPr dirty="0" sz="1800" spc="114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Calibri"/>
                <a:cs typeface="Calibri"/>
              </a:rPr>
              <a:t>tanımlanır.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1304" y="4180086"/>
            <a:ext cx="6168669" cy="20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697420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000" spc="-65"/>
              <a:t>Süreç/İşlem </a:t>
            </a:r>
            <a:r>
              <a:rPr dirty="0" u="none" sz="4000" spc="-60"/>
              <a:t>Modelleme</a:t>
            </a:r>
            <a:r>
              <a:rPr dirty="0" u="none" sz="4000" spc="-5"/>
              <a:t> </a:t>
            </a:r>
            <a:r>
              <a:rPr dirty="0" u="none" sz="4000" spc="-90"/>
              <a:t>Yöntemleri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10577" y="1871979"/>
            <a:ext cx="7493000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Geliştirilecek </a:t>
            </a:r>
            <a:r>
              <a:rPr dirty="0" sz="2000">
                <a:latin typeface="Arial"/>
                <a:cs typeface="Arial"/>
              </a:rPr>
              <a:t>sistemin süreç </a:t>
            </a:r>
            <a:r>
              <a:rPr dirty="0" sz="2000" spc="-10">
                <a:latin typeface="Arial"/>
                <a:cs typeface="Arial"/>
              </a:rPr>
              <a:t>ya </a:t>
            </a:r>
            <a:r>
              <a:rPr dirty="0" sz="2000">
                <a:latin typeface="Arial"/>
                <a:cs typeface="Arial"/>
              </a:rPr>
              <a:t>da </a:t>
            </a:r>
            <a:r>
              <a:rPr dirty="0" sz="2000" spc="-5">
                <a:latin typeface="Arial"/>
                <a:cs typeface="Arial"/>
              </a:rPr>
              <a:t>işlemlerini </a:t>
            </a:r>
            <a:r>
              <a:rPr dirty="0" sz="2000" spc="-10">
                <a:latin typeface="Arial"/>
                <a:cs typeface="Arial"/>
              </a:rPr>
              <a:t>ve </a:t>
            </a:r>
            <a:r>
              <a:rPr dirty="0" sz="2000">
                <a:latin typeface="Arial"/>
                <a:cs typeface="Arial"/>
              </a:rPr>
              <a:t>bu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süreçler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arasındaki </a:t>
            </a:r>
            <a:r>
              <a:rPr dirty="0" sz="2000" spc="-10">
                <a:latin typeface="Arial"/>
                <a:cs typeface="Arial"/>
              </a:rPr>
              <a:t>ilişkileri </a:t>
            </a:r>
            <a:r>
              <a:rPr dirty="0" sz="2000">
                <a:latin typeface="Arial"/>
                <a:cs typeface="Arial"/>
              </a:rPr>
              <a:t>tanımlamak </a:t>
            </a:r>
            <a:r>
              <a:rPr dirty="0" sz="2000" spc="-5">
                <a:latin typeface="Arial"/>
                <a:cs typeface="Arial"/>
              </a:rPr>
              <a:t>amacıyla kullanılan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yöntemlerdir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lvl="1" marL="579120" indent="-183515">
              <a:lnSpc>
                <a:spcPct val="100000"/>
              </a:lnSpc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dirty="0" sz="1800" spc="-30">
                <a:latin typeface="Arial"/>
                <a:cs typeface="Arial"/>
              </a:rPr>
              <a:t>Veri </a:t>
            </a:r>
            <a:r>
              <a:rPr dirty="0" sz="1800" spc="-5">
                <a:latin typeface="Arial"/>
                <a:cs typeface="Arial"/>
              </a:rPr>
              <a:t>Akış </a:t>
            </a:r>
            <a:r>
              <a:rPr dirty="0" sz="1800" spc="-10">
                <a:latin typeface="Arial"/>
                <a:cs typeface="Arial"/>
              </a:rPr>
              <a:t>Diyagramları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(DFD)</a:t>
            </a:r>
            <a:endParaRPr sz="1800">
              <a:latin typeface="Arial"/>
              <a:cs typeface="Arial"/>
            </a:endParaRPr>
          </a:p>
          <a:p>
            <a:pPr lvl="1" marL="579120" indent="-183515">
              <a:lnSpc>
                <a:spcPct val="100000"/>
              </a:lnSpc>
              <a:spcBef>
                <a:spcPts val="130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dirty="0" sz="1800">
                <a:latin typeface="Arial"/>
                <a:cs typeface="Arial"/>
              </a:rPr>
              <a:t>Süreç </a:t>
            </a:r>
            <a:r>
              <a:rPr dirty="0" sz="1800" spc="-25">
                <a:latin typeface="Arial"/>
                <a:cs typeface="Arial"/>
              </a:rPr>
              <a:t>Tanımlama </a:t>
            </a:r>
            <a:r>
              <a:rPr dirty="0" sz="1800" spc="-5">
                <a:latin typeface="Arial"/>
                <a:cs typeface="Arial"/>
              </a:rPr>
              <a:t>Dili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(PDL)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1054" y="4016347"/>
            <a:ext cx="2990850" cy="192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5"/>
              <a:t>Veri </a:t>
            </a:r>
            <a:r>
              <a:rPr dirty="0" spc="-50"/>
              <a:t>Akış</a:t>
            </a:r>
            <a:r>
              <a:rPr dirty="0" spc="-114"/>
              <a:t> </a:t>
            </a:r>
            <a:r>
              <a:rPr dirty="0" spc="-75"/>
              <a:t>Diyagramı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41895" cy="386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34353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0">
                <a:latin typeface="Arial"/>
                <a:cs typeface="Arial"/>
              </a:rPr>
              <a:t>VAD </a:t>
            </a:r>
            <a:r>
              <a:rPr dirty="0" sz="1800" spc="-5">
                <a:latin typeface="Arial"/>
                <a:cs typeface="Arial"/>
              </a:rPr>
              <a:t>kullanılarak, geliştirilecek </a:t>
            </a:r>
            <a:r>
              <a:rPr dirty="0" sz="1800">
                <a:latin typeface="Arial"/>
                <a:cs typeface="Arial"/>
              </a:rPr>
              <a:t>sistemin </a:t>
            </a:r>
            <a:r>
              <a:rPr dirty="0" sz="1800" spc="-5">
                <a:latin typeface="Arial"/>
                <a:cs typeface="Arial"/>
              </a:rPr>
              <a:t>mantıksal modeli, </a:t>
            </a:r>
            <a:r>
              <a:rPr dirty="0" sz="1800" spc="-20">
                <a:solidFill>
                  <a:srgbClr val="C00000"/>
                </a:solidFill>
                <a:latin typeface="Arial"/>
                <a:cs typeface="Arial"/>
              </a:rPr>
              <a:t>'Yukarıdan  </a:t>
            </a:r>
            <a:r>
              <a:rPr dirty="0" sz="1800" spc="-10">
                <a:solidFill>
                  <a:srgbClr val="C00000"/>
                </a:solidFill>
                <a:latin typeface="Arial"/>
                <a:cs typeface="Arial"/>
              </a:rPr>
              <a:t>Aşağıya</a:t>
            </a:r>
            <a:r>
              <a:rPr dirty="0" sz="1800" spc="-10">
                <a:latin typeface="Arial"/>
                <a:cs typeface="Arial"/>
              </a:rPr>
              <a:t>'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 spc="-10">
                <a:latin typeface="Arial"/>
                <a:cs typeface="Arial"/>
              </a:rPr>
              <a:t>yaklaşımla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oluşturulur.</a:t>
            </a:r>
            <a:endParaRPr sz="1800">
              <a:latin typeface="Arial"/>
              <a:cs typeface="Arial"/>
            </a:endParaRPr>
          </a:p>
          <a:p>
            <a:pPr marL="269240" marR="774065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önce en genel </a:t>
            </a:r>
            <a:r>
              <a:rPr dirty="0" sz="1800" spc="-10">
                <a:latin typeface="Arial"/>
                <a:cs typeface="Arial"/>
              </a:rPr>
              <a:t>biçimiyle </a:t>
            </a:r>
            <a:r>
              <a:rPr dirty="0" sz="1800" spc="-5">
                <a:latin typeface="Arial"/>
                <a:cs typeface="Arial"/>
              </a:rPr>
              <a:t>ele </a:t>
            </a:r>
            <a:r>
              <a:rPr dirty="0" sz="1800" spc="-25">
                <a:latin typeface="Arial"/>
                <a:cs typeface="Arial"/>
              </a:rPr>
              <a:t>alınır, </a:t>
            </a:r>
            <a:r>
              <a:rPr dirty="0" sz="1800" spc="-15">
                <a:latin typeface="Arial"/>
                <a:cs typeface="Arial"/>
              </a:rPr>
              <a:t>yalnızca </a:t>
            </a:r>
            <a:r>
              <a:rPr dirty="0" sz="1800" spc="-5">
                <a:latin typeface="Arial"/>
                <a:cs typeface="Arial"/>
              </a:rPr>
              <a:t>dışsal ilişkileri  </a:t>
            </a:r>
            <a:r>
              <a:rPr dirty="0" sz="1800" spc="-15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Daha sonra, sistemin iç </a:t>
            </a:r>
            <a:r>
              <a:rPr dirty="0" sz="1800" spc="-10">
                <a:latin typeface="Arial"/>
                <a:cs typeface="Arial"/>
              </a:rPr>
              <a:t>yapısındaki </a:t>
            </a:r>
            <a:r>
              <a:rPr dirty="0" sz="1800" spc="-5">
                <a:latin typeface="Arial"/>
                <a:cs typeface="Arial"/>
              </a:rPr>
              <a:t>süreçler ve bu süreçler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arasındaki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ilişkiler belirlenen bir </a:t>
            </a:r>
            <a:r>
              <a:rPr dirty="0" sz="1800" spc="-15">
                <a:latin typeface="Arial"/>
                <a:cs typeface="Arial"/>
              </a:rPr>
              <a:t>ayrıntı düzeyine </a:t>
            </a:r>
            <a:r>
              <a:rPr dirty="0" sz="1800">
                <a:latin typeface="Arial"/>
                <a:cs typeface="Arial"/>
              </a:rPr>
              <a:t>kadar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modellenir.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30">
                <a:latin typeface="Arial"/>
                <a:cs typeface="Arial"/>
              </a:rPr>
              <a:t>Yapısal </a:t>
            </a: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geliştirme metodolojilerinde kullanılan </a:t>
            </a:r>
            <a:r>
              <a:rPr dirty="0" sz="1800">
                <a:latin typeface="Arial"/>
                <a:cs typeface="Arial"/>
              </a:rPr>
              <a:t>tek veri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modelleme </a:t>
            </a:r>
            <a:r>
              <a:rPr dirty="0" sz="1800" spc="-10">
                <a:latin typeface="Arial"/>
                <a:cs typeface="Arial"/>
              </a:rPr>
              <a:t>yöntemi, </a:t>
            </a:r>
            <a:r>
              <a:rPr dirty="0" sz="1800" spc="-30">
                <a:solidFill>
                  <a:srgbClr val="C00000"/>
                </a:solidFill>
                <a:latin typeface="Arial"/>
                <a:cs typeface="Arial"/>
              </a:rPr>
              <a:t>Veri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Akış </a:t>
            </a:r>
            <a:r>
              <a:rPr dirty="0" sz="1800" spc="-10">
                <a:solidFill>
                  <a:srgbClr val="C00000"/>
                </a:solidFill>
                <a:latin typeface="Arial"/>
                <a:cs typeface="Arial"/>
              </a:rPr>
              <a:t>Diyagramları </a:t>
            </a:r>
            <a:r>
              <a:rPr dirty="0" sz="1800" spc="-30">
                <a:solidFill>
                  <a:srgbClr val="C00000"/>
                </a:solidFill>
                <a:latin typeface="Arial"/>
                <a:cs typeface="Arial"/>
              </a:rPr>
              <a:t>(VAD) </a:t>
            </a:r>
            <a:r>
              <a:rPr dirty="0" sz="1800" spc="-20">
                <a:latin typeface="Arial"/>
                <a:cs typeface="Arial"/>
              </a:rPr>
              <a:t>yöntemidir.</a:t>
            </a:r>
            <a:endParaRPr sz="1800">
              <a:latin typeface="Arial"/>
              <a:cs typeface="Arial"/>
            </a:endParaRPr>
          </a:p>
          <a:p>
            <a:pPr marL="269240" marR="508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0">
                <a:latin typeface="Arial"/>
                <a:cs typeface="Arial"/>
              </a:rPr>
              <a:t>VAD </a:t>
            </a:r>
            <a:r>
              <a:rPr dirty="0" sz="1800" spc="-5">
                <a:latin typeface="Arial"/>
                <a:cs typeface="Arial"/>
              </a:rPr>
              <a:t>günümüzde oldukça </a:t>
            </a:r>
            <a:r>
              <a:rPr dirty="0" sz="1800" spc="-20">
                <a:latin typeface="Arial"/>
                <a:cs typeface="Arial"/>
              </a:rPr>
              <a:t>yaygın </a:t>
            </a:r>
            <a:r>
              <a:rPr dirty="0" sz="1800" spc="-5">
                <a:latin typeface="Arial"/>
                <a:cs typeface="Arial"/>
              </a:rPr>
              <a:t>olarak </a:t>
            </a:r>
            <a:r>
              <a:rPr dirty="0" sz="1800" spc="-10">
                <a:latin typeface="Arial"/>
                <a:cs typeface="Arial"/>
              </a:rPr>
              <a:t>kullanılmaktadır. </a:t>
            </a:r>
            <a:r>
              <a:rPr dirty="0" sz="1800">
                <a:latin typeface="Arial"/>
                <a:cs typeface="Arial"/>
              </a:rPr>
              <a:t>Hemen </a:t>
            </a:r>
            <a:r>
              <a:rPr dirty="0" sz="1800" spc="-5">
                <a:latin typeface="Arial"/>
                <a:cs typeface="Arial"/>
              </a:rPr>
              <a:t>hemen  bütün CASE araç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ortamları </a:t>
            </a:r>
            <a:r>
              <a:rPr dirty="0" sz="1800" spc="-50">
                <a:latin typeface="Arial"/>
                <a:cs typeface="Arial"/>
              </a:rPr>
              <a:t>VAD </a:t>
            </a:r>
            <a:r>
              <a:rPr dirty="0" sz="1800" spc="-10">
                <a:latin typeface="Arial"/>
                <a:cs typeface="Arial"/>
              </a:rPr>
              <a:t>yöntemini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içermektedir.</a:t>
            </a:r>
            <a:endParaRPr sz="1800">
              <a:latin typeface="Arial"/>
              <a:cs typeface="Arial"/>
            </a:endParaRPr>
          </a:p>
          <a:p>
            <a:pPr marL="269240" marR="396875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25">
                <a:latin typeface="Arial"/>
                <a:cs typeface="Arial"/>
              </a:rPr>
              <a:t>VAD'nin </a:t>
            </a:r>
            <a:r>
              <a:rPr dirty="0" sz="1800" spc="-5">
                <a:latin typeface="Arial"/>
                <a:cs typeface="Arial"/>
              </a:rPr>
              <a:t>oldukça </a:t>
            </a:r>
            <a:r>
              <a:rPr dirty="0" sz="1800" spc="-20">
                <a:latin typeface="Arial"/>
                <a:cs typeface="Arial"/>
              </a:rPr>
              <a:t>yaygın </a:t>
            </a:r>
            <a:r>
              <a:rPr dirty="0" sz="1800" spc="-5">
                <a:latin typeface="Arial"/>
                <a:cs typeface="Arial"/>
              </a:rPr>
              <a:t>olarak kullanılmasındaki </a:t>
            </a:r>
            <a:r>
              <a:rPr dirty="0" sz="1800">
                <a:latin typeface="Arial"/>
                <a:cs typeface="Arial"/>
              </a:rPr>
              <a:t>temel </a:t>
            </a:r>
            <a:r>
              <a:rPr dirty="0" sz="1800" spc="-5">
                <a:latin typeface="Arial"/>
                <a:cs typeface="Arial"/>
              </a:rPr>
              <a:t>etmen, hem  </a:t>
            </a:r>
            <a:r>
              <a:rPr dirty="0" sz="1800" spc="-10">
                <a:latin typeface="Arial"/>
                <a:cs typeface="Arial"/>
              </a:rPr>
              <a:t>bilgisayara yabancı </a:t>
            </a:r>
            <a:r>
              <a:rPr dirty="0" sz="1800" spc="-5">
                <a:latin typeface="Arial"/>
                <a:cs typeface="Arial"/>
              </a:rPr>
              <a:t>olan </a:t>
            </a:r>
            <a:r>
              <a:rPr dirty="0" sz="1800" spc="-15">
                <a:latin typeface="Arial"/>
                <a:cs typeface="Arial"/>
              </a:rPr>
              <a:t>kullanıcılar, </a:t>
            </a:r>
            <a:r>
              <a:rPr dirty="0" sz="1800" spc="-5">
                <a:latin typeface="Arial"/>
                <a:cs typeface="Arial"/>
              </a:rPr>
              <a:t>hem de </a:t>
            </a:r>
            <a:r>
              <a:rPr dirty="0" sz="1800" spc="-20">
                <a:latin typeface="Arial"/>
                <a:cs typeface="Arial"/>
              </a:rPr>
              <a:t>yazılım </a:t>
            </a:r>
            <a:r>
              <a:rPr dirty="0" sz="1800" spc="-5">
                <a:latin typeface="Arial"/>
                <a:cs typeface="Arial"/>
              </a:rPr>
              <a:t>geliştiriciler için  oldukça </a:t>
            </a:r>
            <a:r>
              <a:rPr dirty="0" sz="1800">
                <a:latin typeface="Arial"/>
                <a:cs typeface="Arial"/>
              </a:rPr>
              <a:t>kolay </a:t>
            </a:r>
            <a:r>
              <a:rPr dirty="0" sz="1800" spc="-5">
                <a:latin typeface="Arial"/>
                <a:cs typeface="Arial"/>
              </a:rPr>
              <a:t>algılanması </a:t>
            </a:r>
            <a:r>
              <a:rPr dirty="0" sz="1800">
                <a:latin typeface="Arial"/>
                <a:cs typeface="Arial"/>
              </a:rPr>
              <a:t>ve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kullanılabilmesidir.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6447790" cy="137731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dirty="0" u="none" spc="-114"/>
              <a:t>VAD </a:t>
            </a:r>
            <a:r>
              <a:rPr dirty="0" u="none" spc="-95"/>
              <a:t>Yönteminde </a:t>
            </a:r>
            <a:r>
              <a:rPr dirty="0" u="none" spc="-65"/>
              <a:t>Kullanılan  </a:t>
            </a:r>
            <a:r>
              <a:rPr dirty="0" u="none" spc="-55"/>
              <a:t>Semboller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707" y="2072259"/>
            <a:ext cx="3712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>
                <a:solidFill>
                  <a:srgbClr val="404040"/>
                </a:solidFill>
                <a:latin typeface="Calibri"/>
                <a:cs typeface="Calibri"/>
              </a:rPr>
              <a:t>VAD, </a:t>
            </a:r>
            <a:r>
              <a:rPr dirty="0" sz="1600">
                <a:solidFill>
                  <a:srgbClr val="404040"/>
                </a:solidFill>
                <a:latin typeface="Calibri"/>
                <a:cs typeface="Calibri"/>
              </a:rPr>
              <a:t>4 </a:t>
            </a:r>
            <a:r>
              <a:rPr dirty="0" sz="1600" spc="-5">
                <a:solidFill>
                  <a:srgbClr val="404040"/>
                </a:solidFill>
                <a:latin typeface="Calibri"/>
                <a:cs typeface="Calibri"/>
              </a:rPr>
              <a:t>temel sembol </a:t>
            </a:r>
            <a:r>
              <a:rPr dirty="0" sz="1600" spc="-15">
                <a:solidFill>
                  <a:srgbClr val="404040"/>
                </a:solidFill>
                <a:latin typeface="Calibri"/>
                <a:cs typeface="Calibri"/>
              </a:rPr>
              <a:t>kullanılarak</a:t>
            </a:r>
            <a:r>
              <a:rPr dirty="0" sz="1600" spc="7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Calibri"/>
                <a:cs typeface="Calibri"/>
              </a:rPr>
              <a:t>oluşturulur.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169" y="2579370"/>
            <a:ext cx="7559040" cy="1450340"/>
          </a:xfrm>
          <a:custGeom>
            <a:avLst/>
            <a:gdLst/>
            <a:ahLst/>
            <a:cxnLst/>
            <a:rect l="l" t="t" r="r" b="b"/>
            <a:pathLst>
              <a:path w="7559040" h="1450339">
                <a:moveTo>
                  <a:pt x="0" y="241680"/>
                </a:moveTo>
                <a:lnTo>
                  <a:pt x="4911" y="192973"/>
                </a:lnTo>
                <a:lnTo>
                  <a:pt x="18996" y="147607"/>
                </a:lnTo>
                <a:lnTo>
                  <a:pt x="41284" y="106554"/>
                </a:lnTo>
                <a:lnTo>
                  <a:pt x="70802" y="70786"/>
                </a:lnTo>
                <a:lnTo>
                  <a:pt x="106578" y="41275"/>
                </a:lnTo>
                <a:lnTo>
                  <a:pt x="147639" y="18992"/>
                </a:lnTo>
                <a:lnTo>
                  <a:pt x="193015" y="4910"/>
                </a:lnTo>
                <a:lnTo>
                  <a:pt x="241731" y="0"/>
                </a:lnTo>
                <a:lnTo>
                  <a:pt x="7317358" y="0"/>
                </a:lnTo>
                <a:lnTo>
                  <a:pt x="7366066" y="4910"/>
                </a:lnTo>
                <a:lnTo>
                  <a:pt x="7411432" y="18992"/>
                </a:lnTo>
                <a:lnTo>
                  <a:pt x="7452485" y="41275"/>
                </a:lnTo>
                <a:lnTo>
                  <a:pt x="7488253" y="70786"/>
                </a:lnTo>
                <a:lnTo>
                  <a:pt x="7517764" y="106554"/>
                </a:lnTo>
                <a:lnTo>
                  <a:pt x="7540047" y="147607"/>
                </a:lnTo>
                <a:lnTo>
                  <a:pt x="7554129" y="192973"/>
                </a:lnTo>
                <a:lnTo>
                  <a:pt x="7559039" y="241680"/>
                </a:lnTo>
                <a:lnTo>
                  <a:pt x="7559039" y="1208658"/>
                </a:lnTo>
                <a:lnTo>
                  <a:pt x="7554129" y="1257366"/>
                </a:lnTo>
                <a:lnTo>
                  <a:pt x="7540047" y="1302732"/>
                </a:lnTo>
                <a:lnTo>
                  <a:pt x="7517764" y="1343785"/>
                </a:lnTo>
                <a:lnTo>
                  <a:pt x="7488253" y="1379553"/>
                </a:lnTo>
                <a:lnTo>
                  <a:pt x="7452485" y="1409064"/>
                </a:lnTo>
                <a:lnTo>
                  <a:pt x="7411432" y="1431347"/>
                </a:lnTo>
                <a:lnTo>
                  <a:pt x="7366066" y="1445429"/>
                </a:lnTo>
                <a:lnTo>
                  <a:pt x="7317358" y="1450339"/>
                </a:lnTo>
                <a:lnTo>
                  <a:pt x="241731" y="1450339"/>
                </a:lnTo>
                <a:lnTo>
                  <a:pt x="193015" y="1445429"/>
                </a:lnTo>
                <a:lnTo>
                  <a:pt x="147639" y="1431347"/>
                </a:lnTo>
                <a:lnTo>
                  <a:pt x="106578" y="1409064"/>
                </a:lnTo>
                <a:lnTo>
                  <a:pt x="70802" y="1379553"/>
                </a:lnTo>
                <a:lnTo>
                  <a:pt x="41284" y="1343785"/>
                </a:lnTo>
                <a:lnTo>
                  <a:pt x="18996" y="1302732"/>
                </a:lnTo>
                <a:lnTo>
                  <a:pt x="4911" y="1257366"/>
                </a:lnTo>
                <a:lnTo>
                  <a:pt x="0" y="1208658"/>
                </a:lnTo>
                <a:lnTo>
                  <a:pt x="0" y="241680"/>
                </a:lnTo>
                <a:close/>
              </a:path>
            </a:pathLst>
          </a:custGeom>
          <a:ln w="27939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1430" y="2683510"/>
            <a:ext cx="891540" cy="805180"/>
          </a:xfrm>
          <a:custGeom>
            <a:avLst/>
            <a:gdLst/>
            <a:ahLst/>
            <a:cxnLst/>
            <a:rect l="l" t="t" r="r" b="b"/>
            <a:pathLst>
              <a:path w="891539" h="805179">
                <a:moveTo>
                  <a:pt x="0" y="402589"/>
                </a:moveTo>
                <a:lnTo>
                  <a:pt x="2614" y="358717"/>
                </a:lnTo>
                <a:lnTo>
                  <a:pt x="10278" y="316215"/>
                </a:lnTo>
                <a:lnTo>
                  <a:pt x="22719" y="275327"/>
                </a:lnTo>
                <a:lnTo>
                  <a:pt x="39666" y="236301"/>
                </a:lnTo>
                <a:lnTo>
                  <a:pt x="60847" y="199380"/>
                </a:lnTo>
                <a:lnTo>
                  <a:pt x="85990" y="164811"/>
                </a:lnTo>
                <a:lnTo>
                  <a:pt x="114824" y="132839"/>
                </a:lnTo>
                <a:lnTo>
                  <a:pt x="147077" y="103709"/>
                </a:lnTo>
                <a:lnTo>
                  <a:pt x="182477" y="77667"/>
                </a:lnTo>
                <a:lnTo>
                  <a:pt x="220754" y="54958"/>
                </a:lnTo>
                <a:lnTo>
                  <a:pt x="261635" y="35827"/>
                </a:lnTo>
                <a:lnTo>
                  <a:pt x="304848" y="20521"/>
                </a:lnTo>
                <a:lnTo>
                  <a:pt x="350123" y="9284"/>
                </a:lnTo>
                <a:lnTo>
                  <a:pt x="397187" y="2361"/>
                </a:lnTo>
                <a:lnTo>
                  <a:pt x="445769" y="0"/>
                </a:lnTo>
                <a:lnTo>
                  <a:pt x="494352" y="2361"/>
                </a:lnTo>
                <a:lnTo>
                  <a:pt x="541416" y="9284"/>
                </a:lnTo>
                <a:lnTo>
                  <a:pt x="586691" y="20521"/>
                </a:lnTo>
                <a:lnTo>
                  <a:pt x="629904" y="35827"/>
                </a:lnTo>
                <a:lnTo>
                  <a:pt x="670785" y="54958"/>
                </a:lnTo>
                <a:lnTo>
                  <a:pt x="709062" y="77667"/>
                </a:lnTo>
                <a:lnTo>
                  <a:pt x="744462" y="103709"/>
                </a:lnTo>
                <a:lnTo>
                  <a:pt x="776715" y="132839"/>
                </a:lnTo>
                <a:lnTo>
                  <a:pt x="805549" y="164811"/>
                </a:lnTo>
                <a:lnTo>
                  <a:pt x="830692" y="199380"/>
                </a:lnTo>
                <a:lnTo>
                  <a:pt x="851873" y="236301"/>
                </a:lnTo>
                <a:lnTo>
                  <a:pt x="868820" y="275327"/>
                </a:lnTo>
                <a:lnTo>
                  <a:pt x="881261" y="316215"/>
                </a:lnTo>
                <a:lnTo>
                  <a:pt x="888925" y="358717"/>
                </a:lnTo>
                <a:lnTo>
                  <a:pt x="891539" y="402589"/>
                </a:lnTo>
                <a:lnTo>
                  <a:pt x="888925" y="446462"/>
                </a:lnTo>
                <a:lnTo>
                  <a:pt x="881261" y="488964"/>
                </a:lnTo>
                <a:lnTo>
                  <a:pt x="868820" y="529852"/>
                </a:lnTo>
                <a:lnTo>
                  <a:pt x="851873" y="568878"/>
                </a:lnTo>
                <a:lnTo>
                  <a:pt x="830692" y="605799"/>
                </a:lnTo>
                <a:lnTo>
                  <a:pt x="805549" y="640368"/>
                </a:lnTo>
                <a:lnTo>
                  <a:pt x="776715" y="672340"/>
                </a:lnTo>
                <a:lnTo>
                  <a:pt x="744462" y="701470"/>
                </a:lnTo>
                <a:lnTo>
                  <a:pt x="709062" y="727512"/>
                </a:lnTo>
                <a:lnTo>
                  <a:pt x="670785" y="750221"/>
                </a:lnTo>
                <a:lnTo>
                  <a:pt x="629904" y="769352"/>
                </a:lnTo>
                <a:lnTo>
                  <a:pt x="586691" y="784658"/>
                </a:lnTo>
                <a:lnTo>
                  <a:pt x="541416" y="795895"/>
                </a:lnTo>
                <a:lnTo>
                  <a:pt x="494352" y="802818"/>
                </a:lnTo>
                <a:lnTo>
                  <a:pt x="445769" y="805179"/>
                </a:lnTo>
                <a:lnTo>
                  <a:pt x="397187" y="802818"/>
                </a:lnTo>
                <a:lnTo>
                  <a:pt x="350123" y="795895"/>
                </a:lnTo>
                <a:lnTo>
                  <a:pt x="304848" y="784658"/>
                </a:lnTo>
                <a:lnTo>
                  <a:pt x="261635" y="769352"/>
                </a:lnTo>
                <a:lnTo>
                  <a:pt x="220754" y="750221"/>
                </a:lnTo>
                <a:lnTo>
                  <a:pt x="182477" y="727512"/>
                </a:lnTo>
                <a:lnTo>
                  <a:pt x="147077" y="701470"/>
                </a:lnTo>
                <a:lnTo>
                  <a:pt x="114824" y="672340"/>
                </a:lnTo>
                <a:lnTo>
                  <a:pt x="85990" y="640368"/>
                </a:lnTo>
                <a:lnTo>
                  <a:pt x="60847" y="605799"/>
                </a:lnTo>
                <a:lnTo>
                  <a:pt x="39666" y="568878"/>
                </a:lnTo>
                <a:lnTo>
                  <a:pt x="22719" y="529852"/>
                </a:lnTo>
                <a:lnTo>
                  <a:pt x="10278" y="488964"/>
                </a:lnTo>
                <a:lnTo>
                  <a:pt x="2614" y="446462"/>
                </a:lnTo>
                <a:lnTo>
                  <a:pt x="0" y="402589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61283" y="2795777"/>
            <a:ext cx="632460" cy="664845"/>
          </a:xfrm>
          <a:custGeom>
            <a:avLst/>
            <a:gdLst/>
            <a:ahLst/>
            <a:cxnLst/>
            <a:rect l="l" t="t" r="r" b="b"/>
            <a:pathLst>
              <a:path w="632460" h="664845">
                <a:moveTo>
                  <a:pt x="0" y="551307"/>
                </a:moveTo>
                <a:lnTo>
                  <a:pt x="447802" y="66167"/>
                </a:lnTo>
                <a:lnTo>
                  <a:pt x="386333" y="9525"/>
                </a:lnTo>
                <a:lnTo>
                  <a:pt x="622681" y="0"/>
                </a:lnTo>
                <a:lnTo>
                  <a:pt x="632206" y="236474"/>
                </a:lnTo>
                <a:lnTo>
                  <a:pt x="570738" y="179705"/>
                </a:lnTo>
                <a:lnTo>
                  <a:pt x="122936" y="664845"/>
                </a:lnTo>
                <a:lnTo>
                  <a:pt x="0" y="55130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63770" y="2683510"/>
            <a:ext cx="993140" cy="805180"/>
          </a:xfrm>
          <a:custGeom>
            <a:avLst/>
            <a:gdLst/>
            <a:ahLst/>
            <a:cxnLst/>
            <a:rect l="l" t="t" r="r" b="b"/>
            <a:pathLst>
              <a:path w="993139" h="805179">
                <a:moveTo>
                  <a:pt x="0" y="805179"/>
                </a:moveTo>
                <a:lnTo>
                  <a:pt x="993139" y="805179"/>
                </a:lnTo>
                <a:lnTo>
                  <a:pt x="993139" y="0"/>
                </a:lnTo>
                <a:lnTo>
                  <a:pt x="0" y="0"/>
                </a:lnTo>
                <a:lnTo>
                  <a:pt x="0" y="805179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81469" y="2983229"/>
            <a:ext cx="990600" cy="279400"/>
          </a:xfrm>
          <a:custGeom>
            <a:avLst/>
            <a:gdLst/>
            <a:ahLst/>
            <a:cxnLst/>
            <a:rect l="l" t="t" r="r" b="b"/>
            <a:pathLst>
              <a:path w="990600" h="279400">
                <a:moveTo>
                  <a:pt x="0" y="279400"/>
                </a:moveTo>
                <a:lnTo>
                  <a:pt x="990600" y="279400"/>
                </a:lnTo>
                <a:lnTo>
                  <a:pt x="990600" y="0"/>
                </a:lnTo>
                <a:lnTo>
                  <a:pt x="0" y="0"/>
                </a:lnTo>
                <a:lnTo>
                  <a:pt x="0" y="279400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90344" y="3629914"/>
            <a:ext cx="41529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b="1">
                <a:latin typeface="Calibri"/>
                <a:cs typeface="Calibri"/>
              </a:rPr>
              <a:t>S</a:t>
            </a:r>
            <a:r>
              <a:rPr dirty="0" sz="1350" spc="-10" b="1">
                <a:latin typeface="Calibri"/>
                <a:cs typeface="Calibri"/>
              </a:rPr>
              <a:t>ü</a:t>
            </a:r>
            <a:r>
              <a:rPr dirty="0" sz="1350" spc="-25" b="1">
                <a:latin typeface="Calibri"/>
                <a:cs typeface="Calibri"/>
              </a:rPr>
              <a:t>r</a:t>
            </a:r>
            <a:r>
              <a:rPr dirty="0" sz="1350" b="1">
                <a:latin typeface="Calibri"/>
                <a:cs typeface="Calibri"/>
              </a:rPr>
              <a:t>e</a:t>
            </a:r>
            <a:r>
              <a:rPr dirty="0" sz="1350" b="1">
                <a:latin typeface="Calibri"/>
                <a:cs typeface="Calibri"/>
              </a:rPr>
              <a:t>ç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3060319" y="3656266"/>
            <a:ext cx="687705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20" b="1">
                <a:latin typeface="Calibri"/>
                <a:cs typeface="Calibri"/>
              </a:rPr>
              <a:t>Veri</a:t>
            </a:r>
            <a:r>
              <a:rPr dirty="0" sz="1350" spc="-8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Akışı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5459" y="3605212"/>
            <a:ext cx="902969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20" b="1">
                <a:latin typeface="Calibri"/>
                <a:cs typeface="Calibri"/>
              </a:rPr>
              <a:t>Veri</a:t>
            </a:r>
            <a:r>
              <a:rPr dirty="0" sz="1350" spc="-8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Kaynağı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0591" y="3539235"/>
            <a:ext cx="88773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15" b="1">
                <a:latin typeface="Calibri"/>
                <a:cs typeface="Calibri"/>
              </a:rPr>
              <a:t>Veri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Deposu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717" y="4553204"/>
            <a:ext cx="7775575" cy="120713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41300" marR="5715" indent="-228600">
              <a:lnSpc>
                <a:spcPct val="708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-10" b="1">
                <a:solidFill>
                  <a:srgbClr val="001F5F"/>
                </a:solidFill>
                <a:latin typeface="Times New Roman"/>
                <a:cs typeface="Times New Roman"/>
              </a:rPr>
              <a:t>Süreç </a:t>
            </a:r>
            <a:r>
              <a:rPr dirty="0" sz="1600" spc="-20">
                <a:latin typeface="Times New Roman"/>
                <a:cs typeface="Times New Roman"/>
              </a:rPr>
              <a:t>ya </a:t>
            </a:r>
            <a:r>
              <a:rPr dirty="0" sz="1600">
                <a:latin typeface="Times New Roman"/>
                <a:cs typeface="Times New Roman"/>
              </a:rPr>
              <a:t>da işlemleri belirtmek amacıyla </a:t>
            </a:r>
            <a:r>
              <a:rPr dirty="0" sz="1600" spc="-5">
                <a:latin typeface="Times New Roman"/>
                <a:cs typeface="Times New Roman"/>
              </a:rPr>
              <a:t>çember şekli kullanılmaktadır. </a:t>
            </a:r>
            <a:r>
              <a:rPr dirty="0" sz="1600" spc="-20">
                <a:latin typeface="Times New Roman"/>
                <a:cs typeface="Times New Roman"/>
              </a:rPr>
              <a:t>Verilerin </a:t>
            </a:r>
            <a:r>
              <a:rPr dirty="0" sz="1600">
                <a:latin typeface="Times New Roman"/>
                <a:cs typeface="Times New Roman"/>
              </a:rPr>
              <a:t>alındığı,  </a:t>
            </a:r>
            <a:r>
              <a:rPr dirty="0" sz="1600" spc="-20">
                <a:latin typeface="Times New Roman"/>
                <a:cs typeface="Times New Roman"/>
              </a:rPr>
              <a:t>ya </a:t>
            </a:r>
            <a:r>
              <a:rPr dirty="0" sz="1600">
                <a:latin typeface="Times New Roman"/>
                <a:cs typeface="Times New Roman"/>
              </a:rPr>
              <a:t>da </a:t>
            </a:r>
            <a:r>
              <a:rPr dirty="0" sz="1600" spc="-5">
                <a:latin typeface="Times New Roman"/>
                <a:cs typeface="Times New Roman"/>
              </a:rPr>
              <a:t>gönderildiği </a:t>
            </a:r>
            <a:r>
              <a:rPr dirty="0" sz="1600" spc="-5" b="1">
                <a:solidFill>
                  <a:srgbClr val="001F5F"/>
                </a:solidFill>
                <a:latin typeface="Times New Roman"/>
                <a:cs typeface="Times New Roman"/>
              </a:rPr>
              <a:t>dış birimleri </a:t>
            </a:r>
            <a:r>
              <a:rPr dirty="0" sz="1600" spc="-5">
                <a:latin typeface="Times New Roman"/>
                <a:cs typeface="Times New Roman"/>
              </a:rPr>
              <a:t>göstermek </a:t>
            </a:r>
            <a:r>
              <a:rPr dirty="0" sz="1600" spc="-10">
                <a:latin typeface="Times New Roman"/>
                <a:cs typeface="Times New Roman"/>
              </a:rPr>
              <a:t>amacıyla </a:t>
            </a:r>
            <a:r>
              <a:rPr dirty="0" sz="1600" spc="-5" b="1">
                <a:solidFill>
                  <a:srgbClr val="001F5F"/>
                </a:solidFill>
                <a:latin typeface="Times New Roman"/>
                <a:cs typeface="Times New Roman"/>
              </a:rPr>
              <a:t>dikdörtgenler</a:t>
            </a:r>
            <a:r>
              <a:rPr dirty="0" sz="1600" spc="38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latin typeface="Times New Roman"/>
                <a:cs typeface="Times New Roman"/>
              </a:rPr>
              <a:t>Mantıksal veri </a:t>
            </a:r>
            <a:r>
              <a:rPr dirty="0" sz="1600" spc="-10">
                <a:latin typeface="Times New Roman"/>
                <a:cs typeface="Times New Roman"/>
              </a:rPr>
              <a:t>yığınlarını </a:t>
            </a:r>
            <a:r>
              <a:rPr dirty="0" sz="1600" spc="-5">
                <a:latin typeface="Times New Roman"/>
                <a:cs typeface="Times New Roman"/>
              </a:rPr>
              <a:t>göstermek </a:t>
            </a:r>
            <a:r>
              <a:rPr dirty="0" sz="1600" spc="-10">
                <a:latin typeface="Times New Roman"/>
                <a:cs typeface="Times New Roman"/>
              </a:rPr>
              <a:t>amacıyla </a:t>
            </a:r>
            <a:r>
              <a:rPr dirty="0" sz="1600" spc="-5" b="1">
                <a:solidFill>
                  <a:srgbClr val="001F5F"/>
                </a:solidFill>
                <a:latin typeface="Times New Roman"/>
                <a:cs typeface="Times New Roman"/>
              </a:rPr>
              <a:t>ucu </a:t>
            </a:r>
            <a:r>
              <a:rPr dirty="0" sz="1600" b="1">
                <a:solidFill>
                  <a:srgbClr val="001F5F"/>
                </a:solidFill>
                <a:latin typeface="Times New Roman"/>
                <a:cs typeface="Times New Roman"/>
              </a:rPr>
              <a:t>açık </a:t>
            </a:r>
            <a:r>
              <a:rPr dirty="0" sz="1600" spc="-5" b="1">
                <a:solidFill>
                  <a:srgbClr val="001F5F"/>
                </a:solidFill>
                <a:latin typeface="Times New Roman"/>
                <a:cs typeface="Times New Roman"/>
              </a:rPr>
              <a:t>dikdörtgenler</a:t>
            </a:r>
            <a:r>
              <a:rPr dirty="0" sz="1600" spc="37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ts val="163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latin typeface="Times New Roman"/>
                <a:cs typeface="Times New Roman"/>
              </a:rPr>
              <a:t>Gerek süreçler </a:t>
            </a:r>
            <a:r>
              <a:rPr dirty="0" sz="1600" spc="-5">
                <a:latin typeface="Times New Roman"/>
                <a:cs typeface="Times New Roman"/>
              </a:rPr>
              <a:t>arası gerekse </a:t>
            </a:r>
            <a:r>
              <a:rPr dirty="0" sz="1600">
                <a:latin typeface="Times New Roman"/>
                <a:cs typeface="Times New Roman"/>
              </a:rPr>
              <a:t>süreçler </a:t>
            </a:r>
            <a:r>
              <a:rPr dirty="0" sz="1600" spc="-10">
                <a:latin typeface="Times New Roman"/>
                <a:cs typeface="Times New Roman"/>
              </a:rPr>
              <a:t>ile </a:t>
            </a:r>
            <a:r>
              <a:rPr dirty="0" sz="1600" spc="-5">
                <a:latin typeface="Times New Roman"/>
                <a:cs typeface="Times New Roman"/>
              </a:rPr>
              <a:t>veri kaynakları </a:t>
            </a:r>
            <a:r>
              <a:rPr dirty="0" sz="1600" spc="-15">
                <a:latin typeface="Times New Roman"/>
                <a:cs typeface="Times New Roman"/>
              </a:rPr>
              <a:t>ve </a:t>
            </a:r>
            <a:r>
              <a:rPr dirty="0" sz="1600" spc="-5">
                <a:latin typeface="Times New Roman"/>
                <a:cs typeface="Times New Roman"/>
              </a:rPr>
              <a:t>veri depoları </a:t>
            </a:r>
            <a:r>
              <a:rPr dirty="0" sz="1600">
                <a:latin typeface="Times New Roman"/>
                <a:cs typeface="Times New Roman"/>
              </a:rPr>
              <a:t>arasındaki </a:t>
            </a:r>
            <a:r>
              <a:rPr dirty="0" sz="1600" spc="-5">
                <a:latin typeface="Times New Roman"/>
                <a:cs typeface="Times New Roman"/>
              </a:rPr>
              <a:t>veri</a:t>
            </a:r>
            <a:r>
              <a:rPr dirty="0" sz="1600" spc="3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akış</a:t>
            </a: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ts val="1630"/>
              </a:lnSpc>
            </a:pPr>
            <a:r>
              <a:rPr dirty="0" sz="1600" spc="-5">
                <a:latin typeface="Times New Roman"/>
                <a:cs typeface="Times New Roman"/>
              </a:rPr>
              <a:t>ilişkileri göstermek </a:t>
            </a:r>
            <a:r>
              <a:rPr dirty="0" sz="1600" spc="-10">
                <a:latin typeface="Times New Roman"/>
                <a:cs typeface="Times New Roman"/>
              </a:rPr>
              <a:t>amacıyla </a:t>
            </a:r>
            <a:r>
              <a:rPr dirty="0" sz="1600" spc="-10" b="1">
                <a:solidFill>
                  <a:srgbClr val="001F5F"/>
                </a:solidFill>
                <a:latin typeface="Times New Roman"/>
                <a:cs typeface="Times New Roman"/>
              </a:rPr>
              <a:t>oklar</a:t>
            </a:r>
            <a:r>
              <a:rPr dirty="0" sz="1600" spc="254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5"/>
              <a:t>Veri </a:t>
            </a:r>
            <a:r>
              <a:rPr dirty="0" spc="-50"/>
              <a:t>Akış</a:t>
            </a:r>
            <a:r>
              <a:rPr dirty="0" spc="-114"/>
              <a:t> </a:t>
            </a:r>
            <a:r>
              <a:rPr dirty="0" spc="-75"/>
              <a:t>Diyagramı	</a:t>
            </a:r>
          </a:p>
        </p:txBody>
      </p:sp>
      <p:sp>
        <p:nvSpPr>
          <p:cNvPr id="3" name="object 3"/>
          <p:cNvSpPr/>
          <p:nvPr/>
        </p:nvSpPr>
        <p:spPr>
          <a:xfrm>
            <a:off x="1265917" y="1936977"/>
            <a:ext cx="1483904" cy="1048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8610" y="2189479"/>
            <a:ext cx="8242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Kapsam  Diy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500" spc="-3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amı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5917" y="3206977"/>
            <a:ext cx="1483904" cy="1048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8610" y="3345434"/>
            <a:ext cx="82423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79705" marR="173355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el  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Bakış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Diyagramı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5917" y="4479518"/>
            <a:ext cx="1483904" cy="1048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78610" y="4734941"/>
            <a:ext cx="8242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dirty="0" sz="1500" spc="-15" b="1">
                <a:solidFill>
                  <a:srgbClr val="FFFFFF"/>
                </a:solidFill>
                <a:latin typeface="Calibri"/>
                <a:cs typeface="Calibri"/>
              </a:rPr>
              <a:t>Ayrıntı  </a:t>
            </a: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Diy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500" spc="-3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amı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1350" y="1962150"/>
            <a:ext cx="456184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81350" y="1962150"/>
            <a:ext cx="4561840" cy="965200"/>
          </a:xfrm>
          <a:prstGeom prst="rect">
            <a:avLst/>
          </a:prstGeom>
          <a:ln w="12700">
            <a:solidFill>
              <a:srgbClr val="61A29F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90170" marR="81915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Geliştirilecek </a:t>
            </a:r>
            <a:r>
              <a:rPr dirty="0" sz="1350">
                <a:latin typeface="Calibri"/>
                <a:cs typeface="Calibri"/>
              </a:rPr>
              <a:t>bilgi </a:t>
            </a:r>
            <a:r>
              <a:rPr dirty="0" sz="1350" spc="-5">
                <a:latin typeface="Calibri"/>
                <a:cs typeface="Calibri"/>
              </a:rPr>
              <a:t>sisteminin dışsal ilişkilerinin </a:t>
            </a:r>
            <a:r>
              <a:rPr dirty="0" sz="1350" spc="-10">
                <a:latin typeface="Calibri"/>
                <a:cs typeface="Calibri"/>
              </a:rPr>
              <a:t>göstermek  </a:t>
            </a:r>
            <a:r>
              <a:rPr dirty="0" sz="1350">
                <a:latin typeface="Calibri"/>
                <a:cs typeface="Calibri"/>
              </a:rPr>
              <a:t>amacıyla </a:t>
            </a:r>
            <a:r>
              <a:rPr dirty="0" sz="1350" spc="-15">
                <a:latin typeface="Calibri"/>
                <a:cs typeface="Calibri"/>
              </a:rPr>
              <a:t>kullanılır. Yalnızca </a:t>
            </a:r>
            <a:r>
              <a:rPr dirty="0" sz="1350" spc="5">
                <a:latin typeface="Calibri"/>
                <a:cs typeface="Calibri"/>
              </a:rPr>
              <a:t>bir </a:t>
            </a:r>
            <a:r>
              <a:rPr dirty="0" sz="1350">
                <a:latin typeface="Calibri"/>
                <a:cs typeface="Calibri"/>
              </a:rPr>
              <a:t>çember </a:t>
            </a:r>
            <a:r>
              <a:rPr dirty="0" sz="1350" spc="-5">
                <a:latin typeface="Calibri"/>
                <a:cs typeface="Calibri"/>
              </a:rPr>
              <a:t>ve </a:t>
            </a:r>
            <a:r>
              <a:rPr dirty="0" sz="1350" spc="-10">
                <a:latin typeface="Calibri"/>
                <a:cs typeface="Calibri"/>
              </a:rPr>
              <a:t>gerekli sayıda </a:t>
            </a:r>
            <a:r>
              <a:rPr dirty="0" sz="1350" spc="-5">
                <a:latin typeface="Calibri"/>
                <a:cs typeface="Calibri"/>
              </a:rPr>
              <a:t>veri  </a:t>
            </a:r>
            <a:r>
              <a:rPr dirty="0" sz="1350">
                <a:latin typeface="Calibri"/>
                <a:cs typeface="Calibri"/>
              </a:rPr>
              <a:t>kaynağı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ile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aralarındaki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veri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akışlarının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belirtimlerinden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oluşur.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81350" y="3107689"/>
            <a:ext cx="4561840" cy="1211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81350" y="3107689"/>
            <a:ext cx="4561840" cy="1211580"/>
          </a:xfrm>
          <a:prstGeom prst="rect">
            <a:avLst/>
          </a:prstGeom>
          <a:ln w="12700">
            <a:solidFill>
              <a:srgbClr val="2583C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just" marL="90170">
              <a:lnSpc>
                <a:spcPts val="1440"/>
              </a:lnSpc>
            </a:pPr>
            <a:r>
              <a:rPr dirty="0" sz="1350" spc="5">
                <a:latin typeface="Calibri"/>
                <a:cs typeface="Calibri"/>
              </a:rPr>
              <a:t>Bir</a:t>
            </a:r>
            <a:r>
              <a:rPr dirty="0" sz="1350" spc="31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Bilgi </a:t>
            </a:r>
            <a:r>
              <a:rPr dirty="0" sz="1350" spc="-10">
                <a:latin typeface="Calibri"/>
                <a:cs typeface="Calibri"/>
              </a:rPr>
              <a:t>sisteminin </a:t>
            </a:r>
            <a:r>
              <a:rPr dirty="0" sz="1350" spc="-5">
                <a:latin typeface="Calibri"/>
                <a:cs typeface="Calibri"/>
              </a:rPr>
              <a:t>ana </a:t>
            </a:r>
            <a:r>
              <a:rPr dirty="0" sz="1350">
                <a:latin typeface="Calibri"/>
                <a:cs typeface="Calibri"/>
              </a:rPr>
              <a:t>işlevlerini, </a:t>
            </a:r>
            <a:r>
              <a:rPr dirty="0" sz="1350" spc="5">
                <a:latin typeface="Calibri"/>
                <a:cs typeface="Calibri"/>
              </a:rPr>
              <a:t>bu </a:t>
            </a:r>
            <a:r>
              <a:rPr dirty="0" sz="1350" spc="-5">
                <a:latin typeface="Calibri"/>
                <a:cs typeface="Calibri"/>
              </a:rPr>
              <a:t>işlevlere </a:t>
            </a:r>
            <a:r>
              <a:rPr dirty="0" sz="1350">
                <a:latin typeface="Calibri"/>
                <a:cs typeface="Calibri"/>
              </a:rPr>
              <a:t>ilişkin</a:t>
            </a:r>
            <a:r>
              <a:rPr dirty="0" sz="1350" spc="27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veri</a:t>
            </a:r>
            <a:endParaRPr sz="1350">
              <a:latin typeface="Calibri"/>
              <a:cs typeface="Calibri"/>
            </a:endParaRPr>
          </a:p>
          <a:p>
            <a:pPr algn="just" marL="90170" marR="80645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kaynaklarını, veri depolarını </a:t>
            </a:r>
            <a:r>
              <a:rPr dirty="0" sz="1350" spc="-15">
                <a:latin typeface="Calibri"/>
                <a:cs typeface="Calibri"/>
              </a:rPr>
              <a:t>ve </a:t>
            </a:r>
            <a:r>
              <a:rPr dirty="0" sz="1350">
                <a:latin typeface="Calibri"/>
                <a:cs typeface="Calibri"/>
              </a:rPr>
              <a:t>işlemler </a:t>
            </a:r>
            <a:r>
              <a:rPr dirty="0" sz="1350" spc="-5">
                <a:latin typeface="Calibri"/>
                <a:cs typeface="Calibri"/>
              </a:rPr>
              <a:t>arasındaki ilişkileri  </a:t>
            </a:r>
            <a:r>
              <a:rPr dirty="0" sz="1350">
                <a:latin typeface="Calibri"/>
                <a:cs typeface="Calibri"/>
              </a:rPr>
              <a:t>içeren </a:t>
            </a:r>
            <a:r>
              <a:rPr dirty="0" sz="1350" spc="-25">
                <a:latin typeface="Calibri"/>
                <a:cs typeface="Calibri"/>
              </a:rPr>
              <a:t>VAD, </a:t>
            </a:r>
            <a:r>
              <a:rPr dirty="0" sz="1350">
                <a:latin typeface="Calibri"/>
                <a:cs typeface="Calibri"/>
              </a:rPr>
              <a:t>Genel </a:t>
            </a:r>
            <a:r>
              <a:rPr dirty="0" sz="1350" spc="-5">
                <a:latin typeface="Calibri"/>
                <a:cs typeface="Calibri"/>
              </a:rPr>
              <a:t>Bakış </a:t>
            </a:r>
            <a:r>
              <a:rPr dirty="0" sz="1350" spc="-10">
                <a:latin typeface="Calibri"/>
                <a:cs typeface="Calibri"/>
              </a:rPr>
              <a:t>Diyagramı </a:t>
            </a:r>
            <a:r>
              <a:rPr dirty="0" sz="1350" spc="-5">
                <a:latin typeface="Calibri"/>
                <a:cs typeface="Calibri"/>
              </a:rPr>
              <a:t>olarak </a:t>
            </a:r>
            <a:r>
              <a:rPr dirty="0" sz="1350" spc="-15">
                <a:latin typeface="Calibri"/>
                <a:cs typeface="Calibri"/>
              </a:rPr>
              <a:t>tanımlanmaktadır.  </a:t>
            </a:r>
            <a:r>
              <a:rPr dirty="0" sz="1350">
                <a:latin typeface="Calibri"/>
                <a:cs typeface="Calibri"/>
              </a:rPr>
              <a:t>Genel </a:t>
            </a:r>
            <a:r>
              <a:rPr dirty="0" sz="1350" spc="-5">
                <a:latin typeface="Calibri"/>
                <a:cs typeface="Calibri"/>
              </a:rPr>
              <a:t>Bakış </a:t>
            </a:r>
            <a:r>
              <a:rPr dirty="0" sz="1350" spc="-10">
                <a:latin typeface="Calibri"/>
                <a:cs typeface="Calibri"/>
              </a:rPr>
              <a:t>Diyagramı, </a:t>
            </a:r>
            <a:r>
              <a:rPr dirty="0" sz="1350" spc="-5">
                <a:latin typeface="Calibri"/>
                <a:cs typeface="Calibri"/>
              </a:rPr>
              <a:t>kapsam diyagramının ayrıştırılmış </a:t>
            </a:r>
            <a:r>
              <a:rPr dirty="0" sz="1350" spc="-10">
                <a:latin typeface="Calibri"/>
                <a:cs typeface="Calibri"/>
              </a:rPr>
              <a:t>yada  </a:t>
            </a:r>
            <a:r>
              <a:rPr dirty="0" sz="1350" spc="-5">
                <a:latin typeface="Calibri"/>
                <a:cs typeface="Calibri"/>
              </a:rPr>
              <a:t>"patlatılmış" </a:t>
            </a:r>
            <a:r>
              <a:rPr dirty="0" sz="1350" spc="-15">
                <a:latin typeface="Calibri"/>
                <a:cs typeface="Calibri"/>
              </a:rPr>
              <a:t>biçimidir. </a:t>
            </a:r>
            <a:r>
              <a:rPr dirty="0" sz="1350" spc="-5">
                <a:latin typeface="Calibri"/>
                <a:cs typeface="Calibri"/>
              </a:rPr>
              <a:t>Bir bilgi </a:t>
            </a:r>
            <a:r>
              <a:rPr dirty="0" sz="1350" spc="-10">
                <a:latin typeface="Calibri"/>
                <a:cs typeface="Calibri"/>
              </a:rPr>
              <a:t>sistemi </a:t>
            </a:r>
            <a:r>
              <a:rPr dirty="0" sz="1350">
                <a:latin typeface="Calibri"/>
                <a:cs typeface="Calibri"/>
              </a:rPr>
              <a:t>için, bilgi </a:t>
            </a:r>
            <a:r>
              <a:rPr dirty="0" sz="1350" spc="-5">
                <a:latin typeface="Calibri"/>
                <a:cs typeface="Calibri"/>
              </a:rPr>
              <a:t>sisteminin  </a:t>
            </a:r>
            <a:r>
              <a:rPr dirty="0" sz="1350" spc="5">
                <a:latin typeface="Calibri"/>
                <a:cs typeface="Calibri"/>
              </a:rPr>
              <a:t>büyüklüğüne</a:t>
            </a:r>
            <a:r>
              <a:rPr dirty="0" sz="1350" spc="-7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göre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en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çok </a:t>
            </a:r>
            <a:r>
              <a:rPr dirty="0" sz="1350">
                <a:latin typeface="Calibri"/>
                <a:cs typeface="Calibri"/>
              </a:rPr>
              <a:t>birkaç</a:t>
            </a:r>
            <a:r>
              <a:rPr dirty="0" sz="1350" spc="-5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Genel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Bakış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Diyagramı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çizilir.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81350" y="4504690"/>
            <a:ext cx="456184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81350" y="4504690"/>
            <a:ext cx="4561840" cy="965200"/>
          </a:xfrm>
          <a:prstGeom prst="rect">
            <a:avLst/>
          </a:prstGeom>
          <a:ln w="12700">
            <a:solidFill>
              <a:srgbClr val="1CACE3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90170" marR="81915">
              <a:lnSpc>
                <a:spcPct val="100000"/>
              </a:lnSpc>
            </a:pPr>
            <a:r>
              <a:rPr dirty="0" sz="1350">
                <a:latin typeface="Calibri"/>
                <a:cs typeface="Calibri"/>
              </a:rPr>
              <a:t>Geliştirilecek bilgi </a:t>
            </a:r>
            <a:r>
              <a:rPr dirty="0" sz="1350" spc="-5">
                <a:latin typeface="Calibri"/>
                <a:cs typeface="Calibri"/>
              </a:rPr>
              <a:t>sisteminin dışsal </a:t>
            </a:r>
            <a:r>
              <a:rPr dirty="0" sz="1350">
                <a:latin typeface="Calibri"/>
                <a:cs typeface="Calibri"/>
              </a:rPr>
              <a:t>ilişkilerinin </a:t>
            </a:r>
            <a:r>
              <a:rPr dirty="0" sz="1350" spc="-10">
                <a:latin typeface="Calibri"/>
                <a:cs typeface="Calibri"/>
              </a:rPr>
              <a:t>göstermek  </a:t>
            </a:r>
            <a:r>
              <a:rPr dirty="0" sz="1350">
                <a:latin typeface="Calibri"/>
                <a:cs typeface="Calibri"/>
              </a:rPr>
              <a:t>amacıyla </a:t>
            </a:r>
            <a:r>
              <a:rPr dirty="0" sz="1350" spc="-15">
                <a:latin typeface="Calibri"/>
                <a:cs typeface="Calibri"/>
              </a:rPr>
              <a:t>kullanılır. Yalnızca </a:t>
            </a:r>
            <a:r>
              <a:rPr dirty="0" sz="1350" spc="5">
                <a:latin typeface="Calibri"/>
                <a:cs typeface="Calibri"/>
              </a:rPr>
              <a:t>bir </a:t>
            </a:r>
            <a:r>
              <a:rPr dirty="0" sz="1350">
                <a:latin typeface="Calibri"/>
                <a:cs typeface="Calibri"/>
              </a:rPr>
              <a:t>çember </a:t>
            </a:r>
            <a:r>
              <a:rPr dirty="0" sz="1350" spc="-5">
                <a:latin typeface="Calibri"/>
                <a:cs typeface="Calibri"/>
              </a:rPr>
              <a:t>ve </a:t>
            </a:r>
            <a:r>
              <a:rPr dirty="0" sz="1350" spc="-10">
                <a:latin typeface="Calibri"/>
                <a:cs typeface="Calibri"/>
              </a:rPr>
              <a:t>gerekli sayıda </a:t>
            </a:r>
            <a:r>
              <a:rPr dirty="0" sz="1350" spc="-5">
                <a:latin typeface="Calibri"/>
                <a:cs typeface="Calibri"/>
              </a:rPr>
              <a:t>veri  </a:t>
            </a:r>
            <a:r>
              <a:rPr dirty="0" sz="1350">
                <a:latin typeface="Calibri"/>
                <a:cs typeface="Calibri"/>
              </a:rPr>
              <a:t>kaynağı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ile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aralarındaki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veri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akışlarının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belirtimlerinden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oluşur.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5"/>
              <a:t>Veri </a:t>
            </a:r>
            <a:r>
              <a:rPr dirty="0" spc="-50"/>
              <a:t>Akış</a:t>
            </a:r>
            <a:r>
              <a:rPr dirty="0" spc="-114"/>
              <a:t> </a:t>
            </a:r>
            <a:r>
              <a:rPr dirty="0" spc="-75"/>
              <a:t>Diyagramı	</a:t>
            </a:r>
          </a:p>
        </p:txBody>
      </p:sp>
      <p:sp>
        <p:nvSpPr>
          <p:cNvPr id="3" name="object 3"/>
          <p:cNvSpPr/>
          <p:nvPr/>
        </p:nvSpPr>
        <p:spPr>
          <a:xfrm>
            <a:off x="1101608" y="1978905"/>
            <a:ext cx="6947744" cy="3020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82771" y="5188584"/>
            <a:ext cx="417195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latin typeface="Times New Roman"/>
                <a:cs typeface="Times New Roman"/>
              </a:rPr>
              <a:t>Sü</a:t>
            </a:r>
            <a:r>
              <a:rPr dirty="0" sz="1350" spc="5">
                <a:latin typeface="Times New Roman"/>
                <a:cs typeface="Times New Roman"/>
              </a:rPr>
              <a:t>r</a:t>
            </a:r>
            <a:r>
              <a:rPr dirty="0" sz="1350" spc="-25">
                <a:latin typeface="Times New Roman"/>
                <a:cs typeface="Times New Roman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ç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947" y="5188584"/>
            <a:ext cx="93218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40">
                <a:latin typeface="Times New Roman"/>
                <a:cs typeface="Times New Roman"/>
              </a:rPr>
              <a:t>Veri</a:t>
            </a:r>
            <a:r>
              <a:rPr dirty="0" sz="1350" spc="-80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Times New Roman"/>
                <a:cs typeface="Times New Roman"/>
              </a:rPr>
              <a:t>Kaynağı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2650" y="5188584"/>
            <a:ext cx="71628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40">
                <a:latin typeface="Times New Roman"/>
                <a:cs typeface="Times New Roman"/>
              </a:rPr>
              <a:t>Veri</a:t>
            </a:r>
            <a:r>
              <a:rPr dirty="0" sz="1350" spc="-130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Times New Roman"/>
                <a:cs typeface="Times New Roman"/>
              </a:rPr>
              <a:t>Akışı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2004" y="3677920"/>
            <a:ext cx="316865" cy="1484630"/>
          </a:xfrm>
          <a:custGeom>
            <a:avLst/>
            <a:gdLst/>
            <a:ahLst/>
            <a:cxnLst/>
            <a:rect l="l" t="t" r="r" b="b"/>
            <a:pathLst>
              <a:path w="316865" h="1484629">
                <a:moveTo>
                  <a:pt x="272546" y="73599"/>
                </a:moveTo>
                <a:lnTo>
                  <a:pt x="0" y="1482089"/>
                </a:lnTo>
                <a:lnTo>
                  <a:pt x="12471" y="1484502"/>
                </a:lnTo>
                <a:lnTo>
                  <a:pt x="284994" y="76004"/>
                </a:lnTo>
                <a:lnTo>
                  <a:pt x="272546" y="73599"/>
                </a:lnTo>
                <a:close/>
              </a:path>
              <a:path w="316865" h="1484629">
                <a:moveTo>
                  <a:pt x="310371" y="61086"/>
                </a:moveTo>
                <a:lnTo>
                  <a:pt x="274967" y="61086"/>
                </a:lnTo>
                <a:lnTo>
                  <a:pt x="287413" y="63499"/>
                </a:lnTo>
                <a:lnTo>
                  <a:pt x="284994" y="76004"/>
                </a:lnTo>
                <a:lnTo>
                  <a:pt x="316242" y="82041"/>
                </a:lnTo>
                <a:lnTo>
                  <a:pt x="310371" y="61086"/>
                </a:lnTo>
                <a:close/>
              </a:path>
              <a:path w="316865" h="1484629">
                <a:moveTo>
                  <a:pt x="274967" y="61086"/>
                </a:moveTo>
                <a:lnTo>
                  <a:pt x="272546" y="73599"/>
                </a:lnTo>
                <a:lnTo>
                  <a:pt x="284994" y="76004"/>
                </a:lnTo>
                <a:lnTo>
                  <a:pt x="287413" y="63499"/>
                </a:lnTo>
                <a:lnTo>
                  <a:pt x="274967" y="61086"/>
                </a:lnTo>
                <a:close/>
              </a:path>
              <a:path w="316865" h="1484629">
                <a:moveTo>
                  <a:pt x="293255" y="0"/>
                </a:moveTo>
                <a:lnTo>
                  <a:pt x="241312" y="67563"/>
                </a:lnTo>
                <a:lnTo>
                  <a:pt x="272546" y="73599"/>
                </a:lnTo>
                <a:lnTo>
                  <a:pt x="274967" y="61086"/>
                </a:lnTo>
                <a:lnTo>
                  <a:pt x="310371" y="61086"/>
                </a:lnTo>
                <a:lnTo>
                  <a:pt x="29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86786" y="3385820"/>
            <a:ext cx="76200" cy="1724660"/>
          </a:xfrm>
          <a:custGeom>
            <a:avLst/>
            <a:gdLst/>
            <a:ahLst/>
            <a:cxnLst/>
            <a:rect l="l" t="t" r="r" b="b"/>
            <a:pathLst>
              <a:path w="76200" h="1724660">
                <a:moveTo>
                  <a:pt x="44450" y="63500"/>
                </a:moveTo>
                <a:lnTo>
                  <a:pt x="31750" y="63500"/>
                </a:lnTo>
                <a:lnTo>
                  <a:pt x="34162" y="1724659"/>
                </a:lnTo>
                <a:lnTo>
                  <a:pt x="46862" y="1724659"/>
                </a:lnTo>
                <a:lnTo>
                  <a:pt x="44450" y="63500"/>
                </a:lnTo>
                <a:close/>
              </a:path>
              <a:path w="76200" h="1724660">
                <a:moveTo>
                  <a:pt x="37973" y="0"/>
                </a:moveTo>
                <a:lnTo>
                  <a:pt x="0" y="76200"/>
                </a:lnTo>
                <a:lnTo>
                  <a:pt x="31768" y="76200"/>
                </a:lnTo>
                <a:lnTo>
                  <a:pt x="31750" y="63500"/>
                </a:lnTo>
                <a:lnTo>
                  <a:pt x="69828" y="63500"/>
                </a:lnTo>
                <a:lnTo>
                  <a:pt x="37973" y="0"/>
                </a:lnTo>
                <a:close/>
              </a:path>
              <a:path w="76200" h="1724660">
                <a:moveTo>
                  <a:pt x="69828" y="63500"/>
                </a:moveTo>
                <a:lnTo>
                  <a:pt x="44450" y="63500"/>
                </a:lnTo>
                <a:lnTo>
                  <a:pt x="44468" y="76200"/>
                </a:lnTo>
                <a:lnTo>
                  <a:pt x="76200" y="76200"/>
                </a:lnTo>
                <a:lnTo>
                  <a:pt x="69828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32175" y="3611879"/>
            <a:ext cx="589915" cy="1569720"/>
          </a:xfrm>
          <a:custGeom>
            <a:avLst/>
            <a:gdLst/>
            <a:ahLst/>
            <a:cxnLst/>
            <a:rect l="l" t="t" r="r" b="b"/>
            <a:pathLst>
              <a:path w="589914" h="1569720">
                <a:moveTo>
                  <a:pt x="41720" y="69369"/>
                </a:moveTo>
                <a:lnTo>
                  <a:pt x="29764" y="73765"/>
                </a:lnTo>
                <a:lnTo>
                  <a:pt x="577596" y="1569339"/>
                </a:lnTo>
                <a:lnTo>
                  <a:pt x="589534" y="1565021"/>
                </a:lnTo>
                <a:lnTo>
                  <a:pt x="41720" y="69369"/>
                </a:lnTo>
                <a:close/>
              </a:path>
              <a:path w="589914" h="1569720">
                <a:moveTo>
                  <a:pt x="9525" y="0"/>
                </a:moveTo>
                <a:lnTo>
                  <a:pt x="0" y="84709"/>
                </a:lnTo>
                <a:lnTo>
                  <a:pt x="29764" y="73765"/>
                </a:lnTo>
                <a:lnTo>
                  <a:pt x="25400" y="61849"/>
                </a:lnTo>
                <a:lnTo>
                  <a:pt x="37337" y="57404"/>
                </a:lnTo>
                <a:lnTo>
                  <a:pt x="70423" y="57404"/>
                </a:lnTo>
                <a:lnTo>
                  <a:pt x="9525" y="0"/>
                </a:lnTo>
                <a:close/>
              </a:path>
              <a:path w="589914" h="1569720">
                <a:moveTo>
                  <a:pt x="37337" y="57404"/>
                </a:moveTo>
                <a:lnTo>
                  <a:pt x="25400" y="61849"/>
                </a:lnTo>
                <a:lnTo>
                  <a:pt x="29764" y="73765"/>
                </a:lnTo>
                <a:lnTo>
                  <a:pt x="41720" y="69369"/>
                </a:lnTo>
                <a:lnTo>
                  <a:pt x="37337" y="57404"/>
                </a:lnTo>
                <a:close/>
              </a:path>
              <a:path w="589914" h="1569720">
                <a:moveTo>
                  <a:pt x="70423" y="57404"/>
                </a:moveTo>
                <a:lnTo>
                  <a:pt x="37337" y="57404"/>
                </a:lnTo>
                <a:lnTo>
                  <a:pt x="41720" y="69369"/>
                </a:lnTo>
                <a:lnTo>
                  <a:pt x="71500" y="58420"/>
                </a:lnTo>
                <a:lnTo>
                  <a:pt x="70423" y="57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15073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400" spc="-100"/>
              <a:t>Veri </a:t>
            </a:r>
            <a:r>
              <a:rPr dirty="0" u="none" sz="4400" spc="-45"/>
              <a:t>Akış </a:t>
            </a:r>
            <a:r>
              <a:rPr dirty="0" u="none" sz="4400" spc="-70"/>
              <a:t>Diyagramı </a:t>
            </a:r>
            <a:r>
              <a:rPr dirty="0" u="none" sz="4400" spc="-55"/>
              <a:t>Neyi</a:t>
            </a:r>
            <a:r>
              <a:rPr dirty="0" u="none" sz="4400" spc="-105"/>
              <a:t> </a:t>
            </a:r>
            <a:r>
              <a:rPr dirty="0" u="none" sz="4400" spc="-65"/>
              <a:t>Gösterir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10577" y="1874520"/>
            <a:ext cx="7332980" cy="2604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sisteminin durağan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yapısını,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Bilgi sisteminin </a:t>
            </a:r>
            <a:r>
              <a:rPr dirty="0" sz="1800" spc="-5">
                <a:latin typeface="Arial"/>
                <a:cs typeface="Arial"/>
              </a:rPr>
              <a:t>süreçlerini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bu süreçler arasındaki </a:t>
            </a:r>
            <a:r>
              <a:rPr dirty="0" sz="1800">
                <a:latin typeface="Arial"/>
                <a:cs typeface="Arial"/>
              </a:rPr>
              <a:t>veri </a:t>
            </a:r>
            <a:r>
              <a:rPr dirty="0" sz="1800" spc="-5">
                <a:latin typeface="Arial"/>
                <a:cs typeface="Arial"/>
              </a:rPr>
              <a:t>akış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ilişkisini,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 ile ilişkili olan </a:t>
            </a:r>
            <a:r>
              <a:rPr dirty="0" sz="1800">
                <a:latin typeface="Arial"/>
                <a:cs typeface="Arial"/>
              </a:rPr>
              <a:t>kurum </a:t>
            </a:r>
            <a:r>
              <a:rPr dirty="0" sz="1800" spc="-5">
                <a:latin typeface="Arial"/>
                <a:cs typeface="Arial"/>
              </a:rPr>
              <a:t>birimlerini </a:t>
            </a:r>
            <a:r>
              <a:rPr dirty="0" sz="1800" spc="-25">
                <a:latin typeface="Arial"/>
                <a:cs typeface="Arial"/>
              </a:rPr>
              <a:t>ya </a:t>
            </a:r>
            <a:r>
              <a:rPr dirty="0" sz="1800" spc="-5">
                <a:latin typeface="Arial"/>
                <a:cs typeface="Arial"/>
              </a:rPr>
              <a:t>da </a:t>
            </a:r>
            <a:r>
              <a:rPr dirty="0" sz="1800" spc="-10">
                <a:latin typeface="Arial"/>
                <a:cs typeface="Arial"/>
              </a:rPr>
              <a:t>dış </a:t>
            </a:r>
            <a:r>
              <a:rPr dirty="0" sz="1800" spc="-5">
                <a:latin typeface="Arial"/>
                <a:cs typeface="Arial"/>
              </a:rPr>
              <a:t>birimleri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kaynak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olarak,</a:t>
            </a:r>
            <a:endParaRPr sz="1800">
              <a:latin typeface="Arial"/>
              <a:cs typeface="Arial"/>
            </a:endParaRPr>
          </a:p>
          <a:p>
            <a:pPr marL="269240" marR="250825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 için gerekli olan ana veri </a:t>
            </a:r>
            <a:r>
              <a:rPr dirty="0" sz="1800" spc="-10">
                <a:latin typeface="Arial"/>
                <a:cs typeface="Arial"/>
              </a:rPr>
              <a:t>depolarının </a:t>
            </a:r>
            <a:r>
              <a:rPr dirty="0" sz="1800" spc="-5">
                <a:latin typeface="Arial"/>
                <a:cs typeface="Arial"/>
              </a:rPr>
              <a:t>neler olduğunu ve  hangi </a:t>
            </a:r>
            <a:r>
              <a:rPr dirty="0" sz="1800">
                <a:latin typeface="Arial"/>
                <a:cs typeface="Arial"/>
              </a:rPr>
              <a:t>süreçler </a:t>
            </a:r>
            <a:r>
              <a:rPr dirty="0" sz="1800" spc="-5">
                <a:latin typeface="Arial"/>
                <a:cs typeface="Arial"/>
              </a:rPr>
              <a:t>tarafından</a:t>
            </a:r>
            <a:r>
              <a:rPr dirty="0" sz="1800" spc="-10">
                <a:latin typeface="Arial"/>
                <a:cs typeface="Arial"/>
              </a:rPr>
              <a:t> kullanıldığını,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sisteminin süreçlerini </a:t>
            </a:r>
            <a:r>
              <a:rPr dirty="0" sz="1800" spc="-10">
                <a:latin typeface="Arial"/>
                <a:cs typeface="Arial"/>
              </a:rPr>
              <a:t>yukarıdan-aşağıya ayrıştırma </a:t>
            </a:r>
            <a:r>
              <a:rPr dirty="0" sz="1800" spc="-5">
                <a:latin typeface="Arial"/>
                <a:cs typeface="Arial"/>
              </a:rPr>
              <a:t>ile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gösterir.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7979" y="4490720"/>
            <a:ext cx="3822700" cy="2151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70275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000" spc="-95"/>
              <a:t>Veri </a:t>
            </a:r>
            <a:r>
              <a:rPr dirty="0" u="none" sz="4000" spc="-50"/>
              <a:t>Akış </a:t>
            </a:r>
            <a:r>
              <a:rPr dirty="0" u="none" sz="4000" spc="-75"/>
              <a:t>Diyagramı </a:t>
            </a:r>
            <a:r>
              <a:rPr dirty="0" u="none" sz="4000" spc="-50"/>
              <a:t>Neyi</a:t>
            </a:r>
            <a:r>
              <a:rPr dirty="0" u="none" sz="4000" spc="-90"/>
              <a:t> </a:t>
            </a:r>
            <a:r>
              <a:rPr dirty="0" u="none" sz="4000" spc="-70"/>
              <a:t>Göstermez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10577" y="1874520"/>
            <a:ext cx="7394575" cy="172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 süreçlerinin zamana ilişkin durumunu ve bu duruma ilişkin  bilgileri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göstermez.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Bilgi sistemi süreçlerinin </a:t>
            </a:r>
            <a:r>
              <a:rPr dirty="0" sz="1800">
                <a:latin typeface="Arial"/>
                <a:cs typeface="Arial"/>
              </a:rPr>
              <a:t>kendi </a:t>
            </a:r>
            <a:r>
              <a:rPr dirty="0" sz="1800" spc="-5">
                <a:latin typeface="Arial"/>
                <a:cs typeface="Arial"/>
              </a:rPr>
              <a:t>aralarındaki </a:t>
            </a:r>
            <a:r>
              <a:rPr dirty="0" sz="1800">
                <a:latin typeface="Arial"/>
                <a:cs typeface="Arial"/>
              </a:rPr>
              <a:t>karar </a:t>
            </a:r>
            <a:r>
              <a:rPr dirty="0" sz="1800" spc="-5">
                <a:latin typeface="Arial"/>
                <a:cs typeface="Arial"/>
              </a:rPr>
              <a:t>ilişkisini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göstermez.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Gerek bilgi </a:t>
            </a:r>
            <a:r>
              <a:rPr dirty="0" sz="1800">
                <a:latin typeface="Arial"/>
                <a:cs typeface="Arial"/>
              </a:rPr>
              <a:t>sistemi süreçleri, </a:t>
            </a:r>
            <a:r>
              <a:rPr dirty="0" sz="1800" spc="-5">
                <a:latin typeface="Arial"/>
                <a:cs typeface="Arial"/>
              </a:rPr>
              <a:t>gerekse akışları </a:t>
            </a:r>
            <a:r>
              <a:rPr dirty="0" sz="1800">
                <a:latin typeface="Arial"/>
                <a:cs typeface="Arial"/>
              </a:rPr>
              <a:t>ve </a:t>
            </a:r>
            <a:r>
              <a:rPr dirty="0" sz="1800" spc="-5">
                <a:latin typeface="Arial"/>
                <a:cs typeface="Arial"/>
              </a:rPr>
              <a:t>veri kaynakları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depoları için </a:t>
            </a:r>
            <a:r>
              <a:rPr dirty="0" sz="1800" spc="-15">
                <a:latin typeface="Arial"/>
                <a:cs typeface="Arial"/>
              </a:rPr>
              <a:t>ayrıntı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içermez.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520" y="4310379"/>
            <a:ext cx="3825239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65"/>
              <a:t>Süreç </a:t>
            </a:r>
            <a:r>
              <a:rPr dirty="0" spc="-100"/>
              <a:t>Tanımlama</a:t>
            </a:r>
            <a:r>
              <a:rPr dirty="0" spc="-60"/>
              <a:t> </a:t>
            </a:r>
            <a:r>
              <a:rPr dirty="0" spc="-50"/>
              <a:t>Dili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6613525" cy="235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Bilgi </a:t>
            </a:r>
            <a:r>
              <a:rPr dirty="0" sz="2000">
                <a:latin typeface="Arial"/>
                <a:cs typeface="Arial"/>
              </a:rPr>
              <a:t>sistemi </a:t>
            </a:r>
            <a:r>
              <a:rPr dirty="0" sz="2000" spc="-5">
                <a:latin typeface="Arial"/>
                <a:cs typeface="Arial"/>
              </a:rPr>
              <a:t>süreçlerinin iç </a:t>
            </a:r>
            <a:r>
              <a:rPr dirty="0" sz="2000" spc="-10">
                <a:latin typeface="Arial"/>
                <a:cs typeface="Arial"/>
              </a:rPr>
              <a:t>yapılarını </a:t>
            </a:r>
            <a:r>
              <a:rPr dirty="0" sz="2000">
                <a:latin typeface="Arial"/>
                <a:cs typeface="Arial"/>
              </a:rPr>
              <a:t>belirtmek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amacıyla;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kullanılan </a:t>
            </a:r>
            <a:r>
              <a:rPr dirty="0" sz="2000">
                <a:latin typeface="Arial"/>
                <a:cs typeface="Arial"/>
              </a:rPr>
              <a:t>araç, </a:t>
            </a:r>
            <a:r>
              <a:rPr dirty="0" sz="2000" spc="-5">
                <a:latin typeface="Arial"/>
                <a:cs typeface="Arial"/>
              </a:rPr>
              <a:t>yöntem </a:t>
            </a:r>
            <a:r>
              <a:rPr dirty="0" sz="2000" spc="-15">
                <a:latin typeface="Arial"/>
                <a:cs typeface="Arial"/>
              </a:rPr>
              <a:t>ya </a:t>
            </a:r>
            <a:r>
              <a:rPr dirty="0" sz="2000">
                <a:latin typeface="Arial"/>
                <a:cs typeface="Arial"/>
              </a:rPr>
              <a:t>da </a:t>
            </a:r>
            <a:r>
              <a:rPr dirty="0" sz="2000" spc="-5">
                <a:latin typeface="Arial"/>
                <a:cs typeface="Arial"/>
              </a:rPr>
              <a:t>gösterim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biçimleridir.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dirty="0" sz="2000" spc="-5">
                <a:latin typeface="Arial"/>
                <a:cs typeface="Arial"/>
              </a:rPr>
              <a:t>Üç </a:t>
            </a:r>
            <a:r>
              <a:rPr dirty="0" sz="2000">
                <a:latin typeface="Arial"/>
                <a:cs typeface="Arial"/>
              </a:rPr>
              <a:t>farklı </a:t>
            </a:r>
            <a:r>
              <a:rPr dirty="0" sz="2000" spc="-5">
                <a:latin typeface="Arial"/>
                <a:cs typeface="Arial"/>
              </a:rPr>
              <a:t>yaklaşım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izlenir:</a:t>
            </a:r>
            <a:endParaRPr sz="2000">
              <a:latin typeface="Arial"/>
              <a:cs typeface="Arial"/>
            </a:endParaRPr>
          </a:p>
          <a:p>
            <a:pPr lvl="1" marL="579120" indent="-183515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dirty="0" sz="1800" spc="-5">
                <a:latin typeface="Arial"/>
                <a:cs typeface="Arial"/>
              </a:rPr>
              <a:t>Düz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Metin</a:t>
            </a:r>
            <a:endParaRPr sz="1800">
              <a:latin typeface="Arial"/>
              <a:cs typeface="Arial"/>
            </a:endParaRPr>
          </a:p>
          <a:p>
            <a:pPr lvl="1" marL="579120" indent="-183515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dirty="0" sz="1800" spc="-5">
                <a:latin typeface="Arial"/>
                <a:cs typeface="Arial"/>
              </a:rPr>
              <a:t>Şablon</a:t>
            </a:r>
            <a:endParaRPr sz="1800">
              <a:latin typeface="Arial"/>
              <a:cs typeface="Arial"/>
            </a:endParaRPr>
          </a:p>
          <a:p>
            <a:pPr lvl="1" marL="579120" indent="-183515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dirty="0" sz="1800" spc="-30">
                <a:latin typeface="Arial"/>
                <a:cs typeface="Arial"/>
              </a:rPr>
              <a:t>Yapısal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İngilizce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6882" y="3065829"/>
            <a:ext cx="2096043" cy="2086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40"/>
              <a:t>Düz</a:t>
            </a:r>
            <a:r>
              <a:rPr dirty="0" spc="-170"/>
              <a:t> </a:t>
            </a:r>
            <a:r>
              <a:rPr dirty="0" spc="-55"/>
              <a:t>Metin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77100" cy="320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Üçgeni </a:t>
            </a:r>
            <a:r>
              <a:rPr dirty="0" sz="1800" spc="-20">
                <a:latin typeface="Arial"/>
                <a:cs typeface="Arial"/>
              </a:rPr>
              <a:t>inceler, </a:t>
            </a:r>
            <a:r>
              <a:rPr dirty="0" sz="1800" spc="-5">
                <a:latin typeface="Arial"/>
                <a:cs typeface="Arial"/>
              </a:rPr>
              <a:t>üçgenin kenar </a:t>
            </a:r>
            <a:r>
              <a:rPr dirty="0" sz="1800" spc="-10">
                <a:latin typeface="Arial"/>
                <a:cs typeface="Arial"/>
              </a:rPr>
              <a:t>boyutlarını </a:t>
            </a:r>
            <a:r>
              <a:rPr dirty="0" sz="1800">
                <a:latin typeface="Arial"/>
                <a:cs typeface="Arial"/>
              </a:rPr>
              <a:t>A,B,C) </a:t>
            </a:r>
            <a:r>
              <a:rPr dirty="0" sz="1800" spc="-5">
                <a:latin typeface="Arial"/>
                <a:cs typeface="Arial"/>
              </a:rPr>
              <a:t>girdi olarak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alır.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Süreç </a:t>
            </a:r>
            <a:r>
              <a:rPr dirty="0" sz="1800" spc="-5">
                <a:latin typeface="Arial"/>
                <a:cs typeface="Arial"/>
              </a:rPr>
              <a:t>önce bütün bu değerlerin </a:t>
            </a:r>
            <a:r>
              <a:rPr dirty="0" sz="1800" spc="-10">
                <a:latin typeface="Arial"/>
                <a:cs typeface="Arial"/>
              </a:rPr>
              <a:t>pozitif </a:t>
            </a:r>
            <a:r>
              <a:rPr dirty="0" sz="1800" spc="-5">
                <a:latin typeface="Arial"/>
                <a:cs typeface="Arial"/>
              </a:rPr>
              <a:t>olup </a:t>
            </a:r>
            <a:r>
              <a:rPr dirty="0" sz="1800" spc="-10">
                <a:latin typeface="Arial"/>
                <a:cs typeface="Arial"/>
              </a:rPr>
              <a:t>olmadığını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denetler.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Eğer değerlerden biri negatif ise hata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verir.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Süreç tüm </a:t>
            </a:r>
            <a:r>
              <a:rPr dirty="0" sz="1800">
                <a:latin typeface="Arial"/>
                <a:cs typeface="Arial"/>
              </a:rPr>
              <a:t>kenar </a:t>
            </a:r>
            <a:r>
              <a:rPr dirty="0" sz="1800" spc="-10">
                <a:latin typeface="Arial"/>
                <a:cs typeface="Arial"/>
              </a:rPr>
              <a:t>uzunluklarının </a:t>
            </a:r>
            <a:r>
              <a:rPr dirty="0" sz="1800" spc="-5">
                <a:latin typeface="Arial"/>
                <a:cs typeface="Arial"/>
              </a:rPr>
              <a:t>bir üçgeni </a:t>
            </a:r>
            <a:r>
              <a:rPr dirty="0" sz="1800" spc="-10">
                <a:latin typeface="Arial"/>
                <a:cs typeface="Arial"/>
              </a:rPr>
              <a:t>belirleyecek </a:t>
            </a:r>
            <a:r>
              <a:rPr dirty="0" sz="1800">
                <a:latin typeface="Arial"/>
                <a:cs typeface="Arial"/>
              </a:rPr>
              <a:t>şekilde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geçerli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olup </a:t>
            </a:r>
            <a:r>
              <a:rPr dirty="0" sz="1800" spc="-10">
                <a:latin typeface="Arial"/>
                <a:cs typeface="Arial"/>
              </a:rPr>
              <a:t>olmadığını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denetler.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Eğer geçerli ise </a:t>
            </a:r>
            <a:r>
              <a:rPr dirty="0" sz="1800" spc="-15">
                <a:latin typeface="Arial"/>
                <a:cs typeface="Arial"/>
              </a:rPr>
              <a:t>eşkenar, </a:t>
            </a:r>
            <a:r>
              <a:rPr dirty="0" sz="1800" spc="-5">
                <a:latin typeface="Arial"/>
                <a:cs typeface="Arial"/>
              </a:rPr>
              <a:t>ikizkenar </a:t>
            </a:r>
            <a:r>
              <a:rPr dirty="0" sz="1800" spc="-15">
                <a:latin typeface="Arial"/>
                <a:cs typeface="Arial"/>
              </a:rPr>
              <a:t>veya </a:t>
            </a:r>
            <a:r>
              <a:rPr dirty="0" sz="1800" spc="-5">
                <a:latin typeface="Arial"/>
                <a:cs typeface="Arial"/>
              </a:rPr>
              <a:t>çeşitkenar olduğunu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belirler.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0"/>
              <a:t>Yazılım</a:t>
            </a:r>
            <a:r>
              <a:rPr dirty="0" spc="-65"/>
              <a:t> </a:t>
            </a:r>
            <a:r>
              <a:rPr dirty="0" spc="-80"/>
              <a:t>Kaynakları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137400" cy="136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74104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Calibri"/>
                <a:cs typeface="Calibri"/>
              </a:rPr>
              <a:t>Büyük </a:t>
            </a:r>
            <a:r>
              <a:rPr dirty="0" sz="1800" spc="-5">
                <a:latin typeface="Calibri"/>
                <a:cs typeface="Calibri"/>
              </a:rPr>
              <a:t>ölçekte </a:t>
            </a:r>
            <a:r>
              <a:rPr dirty="0" sz="1800" spc="-10">
                <a:latin typeface="Calibri"/>
                <a:cs typeface="Calibri"/>
              </a:rPr>
              <a:t>otomatik </a:t>
            </a:r>
            <a:r>
              <a:rPr dirty="0" sz="1800" spc="-5">
                <a:latin typeface="Calibri"/>
                <a:cs typeface="Calibri"/>
              </a:rPr>
              <a:t>hale getirilmiş </a:t>
            </a:r>
            <a:r>
              <a:rPr dirty="0" sz="1800" spc="-10">
                <a:latin typeface="Calibri"/>
                <a:cs typeface="Calibri"/>
              </a:rPr>
              <a:t>ve bilgisayar destekli </a:t>
            </a:r>
            <a:r>
              <a:rPr dirty="0" sz="1800" spc="-15">
                <a:latin typeface="Calibri"/>
                <a:cs typeface="Calibri"/>
              </a:rPr>
              <a:t>olarak  </a:t>
            </a:r>
            <a:r>
              <a:rPr dirty="0" sz="1800" spc="-20">
                <a:latin typeface="Calibri"/>
                <a:cs typeface="Calibri"/>
              </a:rPr>
              <a:t>kullanılmaktadır.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sz="165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Bilgisayar Destekli 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Tasarım </a:t>
            </a:r>
            <a:r>
              <a:rPr dirty="0" sz="1800" spc="-10">
                <a:latin typeface="Calibri"/>
                <a:cs typeface="Calibri"/>
              </a:rPr>
              <a:t>(CAD) ve </a:t>
            </a:r>
            <a:r>
              <a:rPr dirty="0" sz="1800" spc="-10">
                <a:solidFill>
                  <a:srgbClr val="373086"/>
                </a:solidFill>
                <a:latin typeface="Calibri"/>
                <a:cs typeface="Calibri"/>
              </a:rPr>
              <a:t>Bilgisayar Destekli </a:t>
            </a:r>
            <a:r>
              <a:rPr dirty="0" sz="1800" spc="-5">
                <a:solidFill>
                  <a:srgbClr val="373086"/>
                </a:solidFill>
                <a:latin typeface="Calibri"/>
                <a:cs typeface="Calibri"/>
              </a:rPr>
              <a:t>Mühendislik </a:t>
            </a:r>
            <a:r>
              <a:rPr dirty="0" sz="1800" spc="-10">
                <a:latin typeface="Calibri"/>
                <a:cs typeface="Calibri"/>
              </a:rPr>
              <a:t>(CASE)  araçları </a:t>
            </a:r>
            <a:r>
              <a:rPr dirty="0" sz="1800" spc="-15">
                <a:latin typeface="Calibri"/>
                <a:cs typeface="Calibri"/>
              </a:rPr>
              <a:t>olarak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bilinmektedirler.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9657" y="3553191"/>
            <a:ext cx="5278655" cy="2526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55"/>
              <a:t>Şablon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2454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Süreç : </a:t>
            </a:r>
            <a:r>
              <a:rPr dirty="0" sz="1800" spc="-5">
                <a:latin typeface="Arial"/>
                <a:cs typeface="Arial"/>
              </a:rPr>
              <a:t>Üçgeni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İncele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577" y="2311082"/>
            <a:ext cx="765810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Girdi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Çıktı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295" y="2311082"/>
            <a:ext cx="2560320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Üçgenin </a:t>
            </a:r>
            <a:r>
              <a:rPr dirty="0" sz="1800">
                <a:latin typeface="Arial"/>
                <a:cs typeface="Arial"/>
              </a:rPr>
              <a:t>kenar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boyutları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800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Üçgen </a:t>
            </a:r>
            <a:r>
              <a:rPr dirty="0" sz="1800">
                <a:latin typeface="Arial"/>
                <a:cs typeface="Arial"/>
              </a:rPr>
              <a:t>türü, </a:t>
            </a:r>
            <a:r>
              <a:rPr dirty="0" sz="1800" spc="-5">
                <a:latin typeface="Arial"/>
                <a:cs typeface="Arial"/>
              </a:rPr>
              <a:t>hata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iletisi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577" y="3190303"/>
            <a:ext cx="75139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İşlem : </a:t>
            </a:r>
            <a:r>
              <a:rPr dirty="0" sz="1800" spc="-5">
                <a:latin typeface="Arial"/>
                <a:cs typeface="Arial"/>
              </a:rPr>
              <a:t>A,B,C değerlerinin </a:t>
            </a:r>
            <a:r>
              <a:rPr dirty="0" sz="1800" spc="-10">
                <a:latin typeface="Arial"/>
                <a:cs typeface="Arial"/>
              </a:rPr>
              <a:t>pozitif olup/olmadığını </a:t>
            </a:r>
            <a:r>
              <a:rPr dirty="0" sz="1800" spc="-5">
                <a:latin typeface="Arial"/>
                <a:cs typeface="Arial"/>
              </a:rPr>
              <a:t>denetle. Negatif ise  hata iletisi </a:t>
            </a:r>
            <a:r>
              <a:rPr dirty="0" sz="1800" spc="-30">
                <a:latin typeface="Arial"/>
                <a:cs typeface="Arial"/>
              </a:rPr>
              <a:t>ver. </a:t>
            </a:r>
            <a:r>
              <a:rPr dirty="0" sz="1800">
                <a:latin typeface="Arial"/>
                <a:cs typeface="Arial"/>
              </a:rPr>
              <a:t>A,B,C </a:t>
            </a:r>
            <a:r>
              <a:rPr dirty="0" sz="1800" spc="-5">
                <a:latin typeface="Arial"/>
                <a:cs typeface="Arial"/>
              </a:rPr>
              <a:t>değerlerinin geçerli olup olmadıklarını denetle.  </a:t>
            </a:r>
            <a:r>
              <a:rPr dirty="0" sz="1800">
                <a:latin typeface="Arial"/>
                <a:cs typeface="Arial"/>
              </a:rPr>
              <a:t>Eğer </a:t>
            </a:r>
            <a:r>
              <a:rPr dirty="0" sz="1800" spc="-5">
                <a:latin typeface="Arial"/>
                <a:cs typeface="Arial"/>
              </a:rPr>
              <a:t>geçerli değerler ise üçgenin türünü belirle </a:t>
            </a:r>
            <a:r>
              <a:rPr dirty="0" sz="1800" spc="-15">
                <a:latin typeface="Arial"/>
                <a:cs typeface="Arial"/>
              </a:rPr>
              <a:t>(eşkenar, </a:t>
            </a:r>
            <a:r>
              <a:rPr dirty="0" sz="1800" spc="-5">
                <a:latin typeface="Arial"/>
                <a:cs typeface="Arial"/>
              </a:rPr>
              <a:t>ikizkenar </a:t>
            </a:r>
            <a:r>
              <a:rPr dirty="0" sz="1800" spc="-15">
                <a:latin typeface="Arial"/>
                <a:cs typeface="Arial"/>
              </a:rPr>
              <a:t>veya  </a:t>
            </a:r>
            <a:r>
              <a:rPr dirty="0" sz="1800" spc="-5">
                <a:latin typeface="Arial"/>
                <a:cs typeface="Arial"/>
              </a:rPr>
              <a:t>çeşitkenar). Değilse hata iletisi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3373" y="4056935"/>
            <a:ext cx="1854552" cy="2094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95"/>
              <a:t>Yapısal</a:t>
            </a:r>
            <a:r>
              <a:rPr dirty="0" spc="-140"/>
              <a:t> </a:t>
            </a:r>
            <a:r>
              <a:rPr dirty="0" spc="-70"/>
              <a:t>İngilizce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793718"/>
            <a:ext cx="5504815" cy="395605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41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>
                <a:latin typeface="Arial"/>
                <a:cs typeface="Arial"/>
              </a:rPr>
              <a:t>Procedure : Üçgeni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İncele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Arial"/>
                <a:cs typeface="Arial"/>
              </a:rPr>
              <a:t>Üçgenin </a:t>
            </a:r>
            <a:r>
              <a:rPr dirty="0" sz="1800">
                <a:latin typeface="Arial"/>
                <a:cs typeface="Arial"/>
              </a:rPr>
              <a:t>kenar </a:t>
            </a:r>
            <a:r>
              <a:rPr dirty="0" sz="1800" spc="-10">
                <a:latin typeface="Arial"/>
                <a:cs typeface="Arial"/>
              </a:rPr>
              <a:t>boyutlarını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oku</a:t>
            </a:r>
            <a:endParaRPr sz="1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200"/>
              </a:spcBef>
            </a:pPr>
            <a:r>
              <a:rPr dirty="0" sz="1600" spc="-5">
                <a:latin typeface="Arial"/>
                <a:cs typeface="Arial"/>
              </a:rPr>
              <a:t>If </a:t>
            </a:r>
            <a:r>
              <a:rPr dirty="0" sz="1600" spc="-10">
                <a:latin typeface="Arial"/>
                <a:cs typeface="Arial"/>
              </a:rPr>
              <a:t>herhangi </a:t>
            </a:r>
            <a:r>
              <a:rPr dirty="0" sz="1600" spc="-5">
                <a:latin typeface="Arial"/>
                <a:cs typeface="Arial"/>
              </a:rPr>
              <a:t>bir </a:t>
            </a:r>
            <a:r>
              <a:rPr dirty="0" sz="1600" spc="-15">
                <a:latin typeface="Arial"/>
                <a:cs typeface="Arial"/>
              </a:rPr>
              <a:t>boyut </a:t>
            </a:r>
            <a:r>
              <a:rPr dirty="0" sz="1600" spc="-10">
                <a:latin typeface="Arial"/>
                <a:cs typeface="Arial"/>
              </a:rPr>
              <a:t>negatif then</a:t>
            </a:r>
            <a:r>
              <a:rPr dirty="0" sz="1600" spc="245">
                <a:latin typeface="Arial"/>
                <a:cs typeface="Arial"/>
              </a:rPr>
              <a:t> </a:t>
            </a:r>
            <a:r>
              <a:rPr dirty="0" sz="1600" spc="-60">
                <a:latin typeface="Arial"/>
                <a:cs typeface="Arial"/>
              </a:rPr>
              <a:t>HATA</a:t>
            </a:r>
            <a:endParaRPr sz="16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185"/>
              </a:spcBef>
            </a:pPr>
            <a:r>
              <a:rPr dirty="0" sz="1600" spc="-5">
                <a:latin typeface="Arial"/>
                <a:cs typeface="Arial"/>
              </a:rPr>
              <a:t>If en </a:t>
            </a:r>
            <a:r>
              <a:rPr dirty="0" sz="1600" spc="-10">
                <a:latin typeface="Arial"/>
                <a:cs typeface="Arial"/>
              </a:rPr>
              <a:t>büyük kenar diğer </a:t>
            </a:r>
            <a:r>
              <a:rPr dirty="0" sz="1600">
                <a:latin typeface="Arial"/>
                <a:cs typeface="Arial"/>
              </a:rPr>
              <a:t>iki </a:t>
            </a:r>
            <a:r>
              <a:rPr dirty="0" sz="1600" spc="-10">
                <a:latin typeface="Arial"/>
                <a:cs typeface="Arial"/>
              </a:rPr>
              <a:t>kenar toplamından </a:t>
            </a:r>
            <a:r>
              <a:rPr dirty="0" sz="1600" spc="-5">
                <a:latin typeface="Arial"/>
                <a:cs typeface="Arial"/>
              </a:rPr>
              <a:t>küçük</a:t>
            </a:r>
            <a:r>
              <a:rPr dirty="0" sz="1600" spc="3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then</a:t>
            </a:r>
            <a:endParaRPr sz="16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215"/>
              </a:spcBef>
            </a:pPr>
            <a:r>
              <a:rPr dirty="0" sz="1800" spc="-5">
                <a:latin typeface="Arial"/>
                <a:cs typeface="Arial"/>
              </a:rPr>
              <a:t>begin</a:t>
            </a:r>
            <a:endParaRPr sz="1800">
              <a:latin typeface="Arial"/>
              <a:cs typeface="Arial"/>
            </a:endParaRPr>
          </a:p>
          <a:p>
            <a:pPr marL="1221740">
              <a:lnSpc>
                <a:spcPct val="100000"/>
              </a:lnSpc>
              <a:spcBef>
                <a:spcPts val="225"/>
              </a:spcBef>
            </a:pPr>
            <a:r>
              <a:rPr dirty="0" sz="1800" spc="-5">
                <a:latin typeface="Arial"/>
                <a:cs typeface="Arial"/>
              </a:rPr>
              <a:t>eşit </a:t>
            </a:r>
            <a:r>
              <a:rPr dirty="0" sz="1800">
                <a:latin typeface="Arial"/>
                <a:cs typeface="Arial"/>
              </a:rPr>
              <a:t>kenar </a:t>
            </a:r>
            <a:r>
              <a:rPr dirty="0" sz="1800" spc="-15">
                <a:latin typeface="Arial"/>
                <a:cs typeface="Arial"/>
              </a:rPr>
              <a:t>sayısını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belirle</a:t>
            </a:r>
            <a:endParaRPr sz="1800">
              <a:latin typeface="Arial"/>
              <a:cs typeface="Arial"/>
            </a:endParaRPr>
          </a:p>
          <a:p>
            <a:pPr marL="1221740" marR="1363345">
              <a:lnSpc>
                <a:spcPct val="1099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If </a:t>
            </a:r>
            <a:r>
              <a:rPr dirty="0" sz="1800">
                <a:latin typeface="Arial"/>
                <a:cs typeface="Arial"/>
              </a:rPr>
              <a:t>3 kenar </a:t>
            </a:r>
            <a:r>
              <a:rPr dirty="0" sz="1800" spc="-5">
                <a:latin typeface="Arial"/>
                <a:cs typeface="Arial"/>
              </a:rPr>
              <a:t>eşit then eşkenar  If </a:t>
            </a:r>
            <a:r>
              <a:rPr dirty="0" sz="1800">
                <a:latin typeface="Arial"/>
                <a:cs typeface="Arial"/>
              </a:rPr>
              <a:t>2 </a:t>
            </a:r>
            <a:r>
              <a:rPr dirty="0" sz="1800" spc="-5">
                <a:latin typeface="Arial"/>
                <a:cs typeface="Arial"/>
              </a:rPr>
              <a:t>kenar eşit then </a:t>
            </a:r>
            <a:r>
              <a:rPr dirty="0" sz="1800">
                <a:latin typeface="Arial"/>
                <a:cs typeface="Arial"/>
              </a:rPr>
              <a:t>ikiz kenar  </a:t>
            </a:r>
            <a:r>
              <a:rPr dirty="0" sz="1800" spc="-5">
                <a:latin typeface="Arial"/>
                <a:cs typeface="Arial"/>
              </a:rPr>
              <a:t>If </a:t>
            </a:r>
            <a:r>
              <a:rPr dirty="0" sz="1800">
                <a:latin typeface="Arial"/>
                <a:cs typeface="Arial"/>
              </a:rPr>
              <a:t>1 kenar </a:t>
            </a:r>
            <a:r>
              <a:rPr dirty="0" sz="1800" spc="-5">
                <a:latin typeface="Arial"/>
                <a:cs typeface="Arial"/>
              </a:rPr>
              <a:t>eşit çeşitkenar  Üçgen </a:t>
            </a:r>
            <a:r>
              <a:rPr dirty="0" sz="1800">
                <a:latin typeface="Arial"/>
                <a:cs typeface="Arial"/>
              </a:rPr>
              <a:t>türünü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yaz.</a:t>
            </a:r>
            <a:endParaRPr sz="18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225"/>
              </a:spcBef>
            </a:pPr>
            <a:r>
              <a:rPr dirty="0" sz="1800" spc="-10"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200"/>
              </a:spcBef>
            </a:pPr>
            <a:r>
              <a:rPr dirty="0" sz="1600" spc="-5">
                <a:latin typeface="Arial"/>
                <a:cs typeface="Arial"/>
              </a:rPr>
              <a:t>else </a:t>
            </a:r>
            <a:r>
              <a:rPr dirty="0" sz="1600" spc="-10">
                <a:latin typeface="Arial"/>
                <a:cs typeface="Arial"/>
              </a:rPr>
              <a:t>degerler üçgen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belirtmiyor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200"/>
              </a:spcBef>
            </a:pPr>
            <a:r>
              <a:rPr dirty="0" sz="1800" spc="-5">
                <a:latin typeface="Arial"/>
                <a:cs typeface="Arial"/>
              </a:rPr>
              <a:t>Endproc.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5540" y="3406140"/>
            <a:ext cx="5123179" cy="257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69735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000" spc="-65"/>
              <a:t>Kullanıcı </a:t>
            </a:r>
            <a:r>
              <a:rPr dirty="0" u="none" sz="4000" spc="-75"/>
              <a:t>Arayüz </a:t>
            </a:r>
            <a:r>
              <a:rPr dirty="0" u="none" sz="4000" spc="-70"/>
              <a:t>Prototipleme</a:t>
            </a:r>
            <a:r>
              <a:rPr dirty="0" u="none" sz="4000" spc="10"/>
              <a:t> </a:t>
            </a:r>
            <a:r>
              <a:rPr dirty="0" u="none" sz="4000" spc="-50"/>
              <a:t>(KAP)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019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Ekran </a:t>
            </a:r>
            <a:r>
              <a:rPr dirty="0" spc="-5"/>
              <a:t>tasarımı için </a:t>
            </a:r>
            <a:r>
              <a:rPr dirty="0" spc="-10"/>
              <a:t>kullanıcıdan </a:t>
            </a:r>
            <a:r>
              <a:rPr dirty="0" spc="-5"/>
              <a:t>onay alınması</a:t>
            </a:r>
            <a:r>
              <a:rPr dirty="0" spc="-10"/>
              <a:t> </a:t>
            </a:r>
            <a:r>
              <a:rPr dirty="0" spc="-20"/>
              <a:t>esastır.</a:t>
            </a:r>
          </a:p>
          <a:p>
            <a:pPr marL="20955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90195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Geleneksel </a:t>
            </a:r>
            <a:r>
              <a:rPr dirty="0" spc="-10"/>
              <a:t>yaklaşımlarda </a:t>
            </a:r>
            <a:r>
              <a:rPr dirty="0" spc="-5"/>
              <a:t>bilgi </a:t>
            </a:r>
            <a:r>
              <a:rPr dirty="0"/>
              <a:t>sistemi </a:t>
            </a:r>
            <a:r>
              <a:rPr dirty="0" spc="-5"/>
              <a:t>girdi </a:t>
            </a:r>
            <a:r>
              <a:rPr dirty="0"/>
              <a:t>ve </a:t>
            </a:r>
            <a:r>
              <a:rPr dirty="0" spc="-10"/>
              <a:t>çıktılarının </a:t>
            </a:r>
            <a:r>
              <a:rPr dirty="0" spc="-5"/>
              <a:t>tanımları el ile  kağıt </a:t>
            </a:r>
            <a:r>
              <a:rPr dirty="0" spc="-10"/>
              <a:t>üzerinde </a:t>
            </a:r>
            <a:r>
              <a:rPr dirty="0" spc="-15"/>
              <a:t>yapılır </a:t>
            </a:r>
            <a:r>
              <a:rPr dirty="0"/>
              <a:t>ve </a:t>
            </a:r>
            <a:r>
              <a:rPr dirty="0" spc="-10"/>
              <a:t>kullanıcılardan </a:t>
            </a:r>
            <a:r>
              <a:rPr dirty="0" spc="-5"/>
              <a:t>bu </a:t>
            </a:r>
            <a:r>
              <a:rPr dirty="0" spc="-10"/>
              <a:t>biçimiyle </a:t>
            </a:r>
            <a:r>
              <a:rPr dirty="0" spc="-5"/>
              <a:t>onay </a:t>
            </a:r>
            <a:r>
              <a:rPr dirty="0" spc="-10"/>
              <a:t>alınmaya  </a:t>
            </a:r>
            <a:r>
              <a:rPr dirty="0" spc="-20"/>
              <a:t>çalışılır.</a:t>
            </a:r>
          </a:p>
          <a:p>
            <a:pPr marL="20955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9019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Gereksinimlerin </a:t>
            </a:r>
            <a:r>
              <a:rPr dirty="0" spc="-5"/>
              <a:t>kesinleştirilmesini</a:t>
            </a:r>
            <a:r>
              <a:rPr dirty="0" spc="-95"/>
              <a:t> </a:t>
            </a:r>
            <a:r>
              <a:rPr dirty="0" spc="-15"/>
              <a:t>kolaylaştırır.</a:t>
            </a:r>
          </a:p>
        </p:txBody>
      </p:sp>
      <p:sp>
        <p:nvSpPr>
          <p:cNvPr id="5" name="object 5"/>
          <p:cNvSpPr/>
          <p:nvPr/>
        </p:nvSpPr>
        <p:spPr>
          <a:xfrm>
            <a:off x="6164579" y="3655059"/>
            <a:ext cx="1935479" cy="232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45"/>
              <a:t>KAP</a:t>
            </a:r>
            <a:r>
              <a:rPr dirty="0" spc="-125"/>
              <a:t> </a:t>
            </a:r>
            <a:r>
              <a:rPr dirty="0" spc="-70"/>
              <a:t>Özellikleri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309484" cy="161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20">
                <a:latin typeface="Arial"/>
                <a:cs typeface="Arial"/>
              </a:rPr>
              <a:t>Ayrılan </a:t>
            </a:r>
            <a:r>
              <a:rPr dirty="0" sz="1800" spc="-5">
                <a:latin typeface="Arial"/>
                <a:cs typeface="Arial"/>
              </a:rPr>
              <a:t>zaman </a:t>
            </a: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10">
                <a:latin typeface="Arial"/>
                <a:cs typeface="Arial"/>
              </a:rPr>
              <a:t>analizi </a:t>
            </a:r>
            <a:r>
              <a:rPr dirty="0" sz="1800" spc="-5">
                <a:latin typeface="Arial"/>
                <a:cs typeface="Arial"/>
              </a:rPr>
              <a:t>için </a:t>
            </a:r>
            <a:r>
              <a:rPr dirty="0" sz="1800" spc="-15">
                <a:latin typeface="Arial"/>
                <a:cs typeface="Arial"/>
              </a:rPr>
              <a:t>ayrılan </a:t>
            </a:r>
            <a:r>
              <a:rPr dirty="0" sz="1800" spc="-10">
                <a:latin typeface="Arial"/>
                <a:cs typeface="Arial"/>
              </a:rPr>
              <a:t>zamanın </a:t>
            </a:r>
            <a:r>
              <a:rPr dirty="0" sz="1800" spc="-5">
                <a:latin typeface="Arial"/>
                <a:cs typeface="Arial"/>
              </a:rPr>
              <a:t>%5’ini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aşmamalıdır.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Her </a:t>
            </a:r>
            <a:r>
              <a:rPr dirty="0" sz="1800" spc="-10">
                <a:latin typeface="Arial"/>
                <a:cs typeface="Arial"/>
              </a:rPr>
              <a:t>özellik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>
                <a:latin typeface="Arial"/>
                <a:cs typeface="Arial"/>
              </a:rPr>
              <a:t>kez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gösterilmelidir.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Hiç bir içsel işlem </a:t>
            </a:r>
            <a:r>
              <a:rPr dirty="0" sz="1800" spc="-10">
                <a:latin typeface="Arial"/>
                <a:cs typeface="Arial"/>
              </a:rPr>
              <a:t>içermemelidir.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7352" y="2402341"/>
            <a:ext cx="3770228" cy="384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45"/>
              <a:t>KAP</a:t>
            </a:r>
            <a:r>
              <a:rPr dirty="0" spc="-110"/>
              <a:t> </a:t>
            </a:r>
            <a:r>
              <a:rPr dirty="0" spc="-60"/>
              <a:t>Raporları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32955" cy="1232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10">
                <a:latin typeface="Arial"/>
                <a:cs typeface="Arial"/>
              </a:rPr>
              <a:t>Raporların </a:t>
            </a:r>
            <a:r>
              <a:rPr dirty="0" sz="1800" spc="-5">
                <a:latin typeface="Arial"/>
                <a:cs typeface="Arial"/>
              </a:rPr>
              <a:t>bir </a:t>
            </a:r>
            <a:r>
              <a:rPr dirty="0" sz="1800">
                <a:latin typeface="Arial"/>
                <a:cs typeface="Arial"/>
              </a:rPr>
              <a:t>kod </a:t>
            </a:r>
            <a:r>
              <a:rPr dirty="0" sz="1800" spc="-5">
                <a:latin typeface="Arial"/>
                <a:cs typeface="Arial"/>
              </a:rPr>
              <a:t>numarası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olmalıdır.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 spc="-5">
                <a:latin typeface="Arial"/>
                <a:cs typeface="Arial"/>
              </a:rPr>
              <a:t>Her </a:t>
            </a:r>
            <a:r>
              <a:rPr dirty="0" sz="1800">
                <a:latin typeface="Arial"/>
                <a:cs typeface="Arial"/>
              </a:rPr>
              <a:t>rapor </a:t>
            </a:r>
            <a:r>
              <a:rPr dirty="0" sz="1800" spc="-5">
                <a:latin typeface="Arial"/>
                <a:cs typeface="Arial"/>
              </a:rPr>
              <a:t>için örnek çıktı </a:t>
            </a:r>
            <a:r>
              <a:rPr dirty="0" sz="1800" spc="-15">
                <a:latin typeface="Arial"/>
                <a:cs typeface="Arial"/>
              </a:rPr>
              <a:t>yapısı </a:t>
            </a:r>
            <a:r>
              <a:rPr dirty="0" sz="1800" spc="-20">
                <a:latin typeface="Arial"/>
                <a:cs typeface="Arial"/>
              </a:rPr>
              <a:t>ayarlanır. </a:t>
            </a:r>
            <a:r>
              <a:rPr dirty="0" sz="1800" spc="5">
                <a:latin typeface="Arial"/>
                <a:cs typeface="Arial"/>
              </a:rPr>
              <a:t>Word </a:t>
            </a:r>
            <a:r>
              <a:rPr dirty="0" sz="1800" spc="-5">
                <a:latin typeface="Arial"/>
                <a:cs typeface="Arial"/>
              </a:rPr>
              <a:t>dokümanında örnek  </a:t>
            </a:r>
            <a:r>
              <a:rPr dirty="0" sz="1800" spc="-15">
                <a:latin typeface="Arial"/>
                <a:cs typeface="Arial"/>
              </a:rPr>
              <a:t>yapı </a:t>
            </a:r>
            <a:r>
              <a:rPr dirty="0" sz="1800" spc="-20">
                <a:latin typeface="Arial"/>
                <a:cs typeface="Arial"/>
              </a:rPr>
              <a:t>hazırlanır. </a:t>
            </a:r>
            <a:r>
              <a:rPr dirty="0" sz="1800">
                <a:latin typeface="Arial"/>
                <a:cs typeface="Arial"/>
              </a:rPr>
              <a:t>İlgili </a:t>
            </a:r>
            <a:r>
              <a:rPr dirty="0" sz="1800" spc="-5">
                <a:latin typeface="Arial"/>
                <a:cs typeface="Arial"/>
              </a:rPr>
              <a:t>çıktı gönderilirken bu çıktı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gönderilir.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2936" y="3402736"/>
            <a:ext cx="2552779" cy="2750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70"/>
              <a:t>Sistem </a:t>
            </a:r>
            <a:r>
              <a:rPr dirty="0" spc="-55"/>
              <a:t>Analiz</a:t>
            </a:r>
            <a:r>
              <a:rPr dirty="0" spc="-100"/>
              <a:t> </a:t>
            </a:r>
            <a:r>
              <a:rPr dirty="0" spc="-50"/>
              <a:t>Raporu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52005" cy="2386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Sistem </a:t>
            </a:r>
            <a:r>
              <a:rPr dirty="0" sz="1800" spc="-5">
                <a:latin typeface="Arial"/>
                <a:cs typeface="Arial"/>
              </a:rPr>
              <a:t>analiz çalışması </a:t>
            </a:r>
            <a:r>
              <a:rPr dirty="0" sz="1800">
                <a:latin typeface="Arial"/>
                <a:cs typeface="Arial"/>
              </a:rPr>
              <a:t>sonucunda </a:t>
            </a:r>
            <a:r>
              <a:rPr dirty="0" sz="1800" spc="-10">
                <a:latin typeface="Arial"/>
                <a:cs typeface="Arial"/>
              </a:rPr>
              <a:t>alınan </a:t>
            </a:r>
            <a:r>
              <a:rPr dirty="0" sz="1800">
                <a:latin typeface="Arial"/>
                <a:cs typeface="Arial"/>
              </a:rPr>
              <a:t>rapordur (şartname). Söz  </a:t>
            </a:r>
            <a:r>
              <a:rPr dirty="0" sz="1800" spc="-5">
                <a:latin typeface="Arial"/>
                <a:cs typeface="Arial"/>
              </a:rPr>
              <a:t>Konusu rapor </a:t>
            </a:r>
            <a:r>
              <a:rPr dirty="0" sz="1800" spc="-10">
                <a:latin typeface="Arial"/>
                <a:cs typeface="Arial"/>
              </a:rPr>
              <a:t>çalışmanın </a:t>
            </a:r>
            <a:r>
              <a:rPr dirty="0" sz="1800" spc="-5">
                <a:latin typeface="Arial"/>
                <a:cs typeface="Arial"/>
              </a:rPr>
              <a:t>tüm </a:t>
            </a:r>
            <a:r>
              <a:rPr dirty="0" sz="1800" spc="-10">
                <a:latin typeface="Arial"/>
                <a:cs typeface="Arial"/>
              </a:rPr>
              <a:t>ayrıntılarını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içerir.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dirty="0" sz="1800">
                <a:latin typeface="Arial"/>
                <a:cs typeface="Arial"/>
              </a:rPr>
              <a:t>5 </a:t>
            </a:r>
            <a:r>
              <a:rPr dirty="0" sz="1800" spc="-5">
                <a:latin typeface="Arial"/>
                <a:cs typeface="Arial"/>
              </a:rPr>
              <a:t>ana bölümde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incelenebilir.</a:t>
            </a:r>
            <a:endParaRPr sz="18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Giriş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10">
                <a:latin typeface="Arial"/>
                <a:cs typeface="Arial"/>
              </a:rPr>
              <a:t>Mevcut </a:t>
            </a:r>
            <a:r>
              <a:rPr dirty="0" sz="1500">
                <a:latin typeface="Arial"/>
                <a:cs typeface="Arial"/>
              </a:rPr>
              <a:t>sistemin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incelenmesi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65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İstenen sistem mantıksal</a:t>
            </a:r>
            <a:r>
              <a:rPr dirty="0" sz="1500" spc="-1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modeli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 spc="-5">
                <a:latin typeface="Arial"/>
                <a:cs typeface="Arial"/>
              </a:rPr>
              <a:t>Arayüz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gerekleri</a:t>
            </a:r>
            <a:endParaRPr sz="1500">
              <a:latin typeface="Arial"/>
              <a:cs typeface="Arial"/>
            </a:endParaRPr>
          </a:p>
          <a:p>
            <a:pPr lvl="1" marL="570865" indent="-215900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dirty="0" sz="1500">
                <a:latin typeface="Arial"/>
                <a:cs typeface="Arial"/>
              </a:rPr>
              <a:t>Belgeleme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gerekleri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1020" y="3090789"/>
            <a:ext cx="3674199" cy="2311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4847590" cy="137731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dirty="0" u="none" spc="-55"/>
              <a:t>Geliştirim </a:t>
            </a:r>
            <a:r>
              <a:rPr dirty="0" u="none" spc="-70"/>
              <a:t>Masrafları  </a:t>
            </a:r>
            <a:r>
              <a:rPr dirty="0" u="none" spc="-60"/>
              <a:t>Karşılaştırması</a:t>
            </a:r>
          </a:p>
        </p:txBody>
      </p:sp>
      <p:sp>
        <p:nvSpPr>
          <p:cNvPr id="4" name="object 4"/>
          <p:cNvSpPr/>
          <p:nvPr/>
        </p:nvSpPr>
        <p:spPr>
          <a:xfrm>
            <a:off x="2407704" y="1963685"/>
            <a:ext cx="119600" cy="228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67641" y="2100873"/>
            <a:ext cx="4417060" cy="2978150"/>
          </a:xfrm>
          <a:custGeom>
            <a:avLst/>
            <a:gdLst/>
            <a:ahLst/>
            <a:cxnLst/>
            <a:rect l="l" t="t" r="r" b="b"/>
            <a:pathLst>
              <a:path w="4417059" h="2978150">
                <a:moveTo>
                  <a:pt x="0" y="0"/>
                </a:moveTo>
                <a:lnTo>
                  <a:pt x="0" y="2977559"/>
                </a:lnTo>
                <a:lnTo>
                  <a:pt x="4416716" y="2977559"/>
                </a:lnTo>
              </a:path>
            </a:pathLst>
          </a:custGeom>
          <a:ln w="15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832" y="4269411"/>
            <a:ext cx="329565" cy="809625"/>
          </a:xfrm>
          <a:custGeom>
            <a:avLst/>
            <a:gdLst/>
            <a:ahLst/>
            <a:cxnLst/>
            <a:rect l="l" t="t" r="r" b="b"/>
            <a:pathLst>
              <a:path w="329564" h="809625">
                <a:moveTo>
                  <a:pt x="0" y="809021"/>
                </a:moveTo>
                <a:lnTo>
                  <a:pt x="329299" y="809021"/>
                </a:lnTo>
                <a:lnTo>
                  <a:pt x="329299" y="0"/>
                </a:lnTo>
                <a:lnTo>
                  <a:pt x="0" y="0"/>
                </a:lnTo>
                <a:lnTo>
                  <a:pt x="0" y="809021"/>
                </a:lnTo>
                <a:close/>
              </a:path>
            </a:pathLst>
          </a:custGeom>
          <a:solidFill>
            <a:srgbClr val="D7E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833" y="4269411"/>
            <a:ext cx="329565" cy="809625"/>
          </a:xfrm>
          <a:custGeom>
            <a:avLst/>
            <a:gdLst/>
            <a:ahLst/>
            <a:cxnLst/>
            <a:rect l="l" t="t" r="r" b="b"/>
            <a:pathLst>
              <a:path w="329564" h="809625">
                <a:moveTo>
                  <a:pt x="0" y="809021"/>
                </a:moveTo>
                <a:lnTo>
                  <a:pt x="329299" y="809021"/>
                </a:lnTo>
                <a:lnTo>
                  <a:pt x="329299" y="0"/>
                </a:lnTo>
                <a:lnTo>
                  <a:pt x="0" y="0"/>
                </a:lnTo>
                <a:lnTo>
                  <a:pt x="0" y="809021"/>
                </a:lnTo>
                <a:close/>
              </a:path>
            </a:pathLst>
          </a:custGeom>
          <a:ln w="298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85698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191" y="2091775"/>
                </a:lnTo>
                <a:lnTo>
                  <a:pt x="344191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solidFill>
            <a:srgbClr val="D2E1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85698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191" y="2091775"/>
                </a:lnTo>
                <a:lnTo>
                  <a:pt x="344191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ln w="297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59503" y="2421489"/>
            <a:ext cx="344805" cy="2657475"/>
          </a:xfrm>
          <a:custGeom>
            <a:avLst/>
            <a:gdLst/>
            <a:ahLst/>
            <a:cxnLst/>
            <a:rect l="l" t="t" r="r" b="b"/>
            <a:pathLst>
              <a:path w="344804" h="2657475">
                <a:moveTo>
                  <a:pt x="0" y="2656943"/>
                </a:moveTo>
                <a:lnTo>
                  <a:pt x="344191" y="2656943"/>
                </a:lnTo>
                <a:lnTo>
                  <a:pt x="344191" y="0"/>
                </a:lnTo>
                <a:lnTo>
                  <a:pt x="0" y="0"/>
                </a:lnTo>
                <a:lnTo>
                  <a:pt x="0" y="2656943"/>
                </a:lnTo>
                <a:close/>
              </a:path>
            </a:pathLst>
          </a:custGeom>
          <a:solidFill>
            <a:srgbClr val="F387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59503" y="2421489"/>
            <a:ext cx="344805" cy="2657475"/>
          </a:xfrm>
          <a:custGeom>
            <a:avLst/>
            <a:gdLst/>
            <a:ahLst/>
            <a:cxnLst/>
            <a:rect l="l" t="t" r="r" b="b"/>
            <a:pathLst>
              <a:path w="344804" h="2657475">
                <a:moveTo>
                  <a:pt x="0" y="2656943"/>
                </a:moveTo>
                <a:lnTo>
                  <a:pt x="344191" y="2656943"/>
                </a:lnTo>
                <a:lnTo>
                  <a:pt x="344191" y="0"/>
                </a:lnTo>
                <a:lnTo>
                  <a:pt x="0" y="0"/>
                </a:lnTo>
                <a:lnTo>
                  <a:pt x="0" y="2656943"/>
                </a:lnTo>
                <a:close/>
              </a:path>
            </a:pathLst>
          </a:custGeom>
          <a:ln w="29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92481" y="3612534"/>
            <a:ext cx="329565" cy="1466215"/>
          </a:xfrm>
          <a:custGeom>
            <a:avLst/>
            <a:gdLst/>
            <a:ahLst/>
            <a:cxnLst/>
            <a:rect l="l" t="t" r="r" b="b"/>
            <a:pathLst>
              <a:path w="329564" h="1466214">
                <a:moveTo>
                  <a:pt x="0" y="1465898"/>
                </a:moveTo>
                <a:lnTo>
                  <a:pt x="329299" y="1465898"/>
                </a:lnTo>
                <a:lnTo>
                  <a:pt x="329299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solidFill>
            <a:srgbClr val="D7E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2481" y="3612534"/>
            <a:ext cx="329565" cy="1466215"/>
          </a:xfrm>
          <a:custGeom>
            <a:avLst/>
            <a:gdLst/>
            <a:ahLst/>
            <a:cxnLst/>
            <a:rect l="l" t="t" r="r" b="b"/>
            <a:pathLst>
              <a:path w="329564" h="1466214">
                <a:moveTo>
                  <a:pt x="0" y="1465898"/>
                </a:moveTo>
                <a:lnTo>
                  <a:pt x="329299" y="1465898"/>
                </a:lnTo>
                <a:lnTo>
                  <a:pt x="329299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ln w="297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66331" y="3612534"/>
            <a:ext cx="344805" cy="1466215"/>
          </a:xfrm>
          <a:custGeom>
            <a:avLst/>
            <a:gdLst/>
            <a:ahLst/>
            <a:cxnLst/>
            <a:rect l="l" t="t" r="r" b="b"/>
            <a:pathLst>
              <a:path w="344804" h="1466214">
                <a:moveTo>
                  <a:pt x="0" y="1465898"/>
                </a:moveTo>
                <a:lnTo>
                  <a:pt x="344191" y="1465898"/>
                </a:lnTo>
                <a:lnTo>
                  <a:pt x="344191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solidFill>
            <a:srgbClr val="D2E1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66331" y="3612534"/>
            <a:ext cx="344805" cy="1466215"/>
          </a:xfrm>
          <a:custGeom>
            <a:avLst/>
            <a:gdLst/>
            <a:ahLst/>
            <a:cxnLst/>
            <a:rect l="l" t="t" r="r" b="b"/>
            <a:pathLst>
              <a:path w="344804" h="1466214">
                <a:moveTo>
                  <a:pt x="0" y="1465898"/>
                </a:moveTo>
                <a:lnTo>
                  <a:pt x="344191" y="1465898"/>
                </a:lnTo>
                <a:lnTo>
                  <a:pt x="344191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ln w="297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9882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550" y="2091775"/>
                </a:lnTo>
                <a:lnTo>
                  <a:pt x="344550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solidFill>
            <a:srgbClr val="F387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39882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550" y="2091775"/>
                </a:lnTo>
                <a:lnTo>
                  <a:pt x="344550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ln w="297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619419" y="4042523"/>
            <a:ext cx="73723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3218483" y="2607199"/>
            <a:ext cx="886460" cy="343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119380">
              <a:lnSpc>
                <a:spcPts val="1200"/>
              </a:lnSpc>
              <a:spcBef>
                <a:spcPts val="220"/>
              </a:spcBef>
            </a:pPr>
            <a:r>
              <a:rPr dirty="0" sz="1050">
                <a:latin typeface="Times New Roman"/>
                <a:cs typeface="Times New Roman"/>
              </a:rPr>
              <a:t>Design </a:t>
            </a:r>
            <a:r>
              <a:rPr dirty="0" sz="1050" spc="-20">
                <a:latin typeface="Times New Roman"/>
                <a:cs typeface="Times New Roman"/>
              </a:rPr>
              <a:t>and  </a:t>
            </a:r>
            <a:r>
              <a:rPr dirty="0" sz="1050">
                <a:latin typeface="Times New Roman"/>
                <a:cs typeface="Times New Roman"/>
              </a:rPr>
              <a:t>I</a:t>
            </a:r>
            <a:r>
              <a:rPr dirty="0" sz="1050">
                <a:latin typeface="Times New Roman"/>
                <a:cs typeface="Times New Roman"/>
              </a:rPr>
              <a:t>m</a:t>
            </a:r>
            <a:r>
              <a:rPr dirty="0" sz="1050" spc="-60">
                <a:latin typeface="Times New Roman"/>
                <a:cs typeface="Times New Roman"/>
              </a:rPr>
              <a:t>p</a:t>
            </a:r>
            <a:r>
              <a:rPr dirty="0" sz="1050" spc="55">
                <a:latin typeface="Times New Roman"/>
                <a:cs typeface="Times New Roman"/>
              </a:rPr>
              <a:t>l</a:t>
            </a:r>
            <a:r>
              <a:rPr dirty="0" sz="1050">
                <a:latin typeface="Times New Roman"/>
                <a:cs typeface="Times New Roman"/>
              </a:rPr>
              <a:t>eme</a:t>
            </a:r>
            <a:r>
              <a:rPr dirty="0" sz="1050" spc="-60">
                <a:latin typeface="Times New Roman"/>
                <a:cs typeface="Times New Roman"/>
              </a:rPr>
              <a:t>n</a:t>
            </a:r>
            <a:r>
              <a:rPr dirty="0" sz="1050" spc="55">
                <a:latin typeface="Times New Roman"/>
                <a:cs typeface="Times New Roman"/>
              </a:rPr>
              <a:t>t</a:t>
            </a:r>
            <a:r>
              <a:rPr dirty="0" sz="1050">
                <a:latin typeface="Times New Roman"/>
                <a:cs typeface="Times New Roman"/>
              </a:rPr>
              <a:t>a</a:t>
            </a:r>
            <a:r>
              <a:rPr dirty="0" sz="1050" spc="55">
                <a:latin typeface="Times New Roman"/>
                <a:cs typeface="Times New Roman"/>
              </a:rPr>
              <a:t>t</a:t>
            </a:r>
            <a:r>
              <a:rPr dirty="0" sz="1050" spc="-65">
                <a:latin typeface="Times New Roman"/>
                <a:cs typeface="Times New Roman"/>
              </a:rPr>
              <a:t>i</a:t>
            </a:r>
            <a:r>
              <a:rPr dirty="0" sz="1050" spc="60">
                <a:latin typeface="Times New Roman"/>
                <a:cs typeface="Times New Roman"/>
              </a:rPr>
              <a:t>o</a:t>
            </a:r>
            <a:r>
              <a:rPr dirty="0" sz="1050" spc="5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1995" y="2194981"/>
            <a:ext cx="58737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5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85265" y="3080628"/>
            <a:ext cx="1500505" cy="495934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626110" marR="5080" indent="119380">
              <a:lnSpc>
                <a:spcPts val="1200"/>
              </a:lnSpc>
              <a:spcBef>
                <a:spcPts val="220"/>
              </a:spcBef>
            </a:pPr>
            <a:r>
              <a:rPr dirty="0" sz="1050">
                <a:latin typeface="Times New Roman"/>
                <a:cs typeface="Times New Roman"/>
              </a:rPr>
              <a:t>Design </a:t>
            </a:r>
            <a:r>
              <a:rPr dirty="0" sz="1050" spc="-20">
                <a:latin typeface="Times New Roman"/>
                <a:cs typeface="Times New Roman"/>
              </a:rPr>
              <a:t>and  </a:t>
            </a:r>
            <a:r>
              <a:rPr dirty="0" sz="1050">
                <a:latin typeface="Times New Roman"/>
                <a:cs typeface="Times New Roman"/>
              </a:rPr>
              <a:t>Im</a:t>
            </a:r>
            <a:r>
              <a:rPr dirty="0" sz="1050" spc="-60">
                <a:latin typeface="Times New Roman"/>
                <a:cs typeface="Times New Roman"/>
              </a:rPr>
              <a:t>p</a:t>
            </a:r>
            <a:r>
              <a:rPr dirty="0" sz="1050" spc="55">
                <a:latin typeface="Times New Roman"/>
                <a:cs typeface="Times New Roman"/>
              </a:rPr>
              <a:t>l</a:t>
            </a:r>
            <a:r>
              <a:rPr dirty="0" sz="1050">
                <a:latin typeface="Times New Roman"/>
                <a:cs typeface="Times New Roman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m</a:t>
            </a:r>
            <a:r>
              <a:rPr dirty="0" sz="1050">
                <a:latin typeface="Times New Roman"/>
                <a:cs typeface="Times New Roman"/>
              </a:rPr>
              <a:t>e</a:t>
            </a:r>
            <a:r>
              <a:rPr dirty="0" sz="1050" spc="-60">
                <a:latin typeface="Times New Roman"/>
                <a:cs typeface="Times New Roman"/>
              </a:rPr>
              <a:t>n</a:t>
            </a:r>
            <a:r>
              <a:rPr dirty="0" sz="1050" spc="55">
                <a:latin typeface="Times New Roman"/>
                <a:cs typeface="Times New Roman"/>
              </a:rPr>
              <a:t>t</a:t>
            </a:r>
            <a:r>
              <a:rPr dirty="0" sz="1050">
                <a:latin typeface="Times New Roman"/>
                <a:cs typeface="Times New Roman"/>
              </a:rPr>
              <a:t>a</a:t>
            </a:r>
            <a:r>
              <a:rPr dirty="0" sz="1050" spc="55">
                <a:latin typeface="Times New Roman"/>
                <a:cs typeface="Times New Roman"/>
              </a:rPr>
              <a:t>t</a:t>
            </a:r>
            <a:r>
              <a:rPr dirty="0" sz="1050" spc="-65">
                <a:latin typeface="Times New Roman"/>
                <a:cs typeface="Times New Roman"/>
              </a:rPr>
              <a:t>i</a:t>
            </a:r>
            <a:r>
              <a:rPr dirty="0" sz="1050" spc="60">
                <a:latin typeface="Times New Roman"/>
                <a:cs typeface="Times New Roman"/>
              </a:rPr>
              <a:t>o</a:t>
            </a:r>
            <a:r>
              <a:rPr dirty="0" sz="1050" spc="5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175"/>
              </a:lnSpc>
            </a:pPr>
            <a:r>
              <a:rPr dirty="0" sz="105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2673" y="2759693"/>
            <a:ext cx="58737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5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40521" y="2194981"/>
            <a:ext cx="27305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>
                <a:latin typeface="Times New Roman"/>
                <a:cs typeface="Times New Roman"/>
              </a:rPr>
              <a:t>C</a:t>
            </a:r>
            <a:r>
              <a:rPr dirty="0" sz="1050" spc="60">
                <a:latin typeface="Times New Roman"/>
                <a:cs typeface="Times New Roman"/>
              </a:rPr>
              <a:t>o</a:t>
            </a:r>
            <a:r>
              <a:rPr dirty="0" sz="1050" spc="-60">
                <a:latin typeface="Times New Roman"/>
                <a:cs typeface="Times New Roman"/>
              </a:rPr>
              <a:t>s</a:t>
            </a:r>
            <a:r>
              <a:rPr dirty="0" sz="105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3375" y="5096141"/>
            <a:ext cx="857250" cy="343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86995" marR="5080" indent="-74930">
              <a:lnSpc>
                <a:spcPts val="1200"/>
              </a:lnSpc>
              <a:spcBef>
                <a:spcPts val="220"/>
              </a:spcBef>
            </a:pPr>
            <a:r>
              <a:rPr dirty="0" sz="1050">
                <a:latin typeface="Times New Roman"/>
                <a:cs typeface="Times New Roman"/>
              </a:rPr>
              <a:t>Without</a:t>
            </a:r>
            <a:r>
              <a:rPr dirty="0" sz="1050" spc="-140">
                <a:latin typeface="Times New Roman"/>
                <a:cs typeface="Times New Roman"/>
              </a:rPr>
              <a:t> </a:t>
            </a:r>
            <a:r>
              <a:rPr dirty="0" sz="1050" spc="10">
                <a:latin typeface="Times New Roman"/>
                <a:cs typeface="Times New Roman"/>
              </a:rPr>
              <a:t>formal  </a:t>
            </a:r>
            <a:r>
              <a:rPr dirty="0" sz="1050" spc="-5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33872" y="5096141"/>
            <a:ext cx="721995" cy="3435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14604">
              <a:lnSpc>
                <a:spcPts val="1200"/>
              </a:lnSpc>
              <a:spcBef>
                <a:spcPts val="220"/>
              </a:spcBef>
            </a:pPr>
            <a:r>
              <a:rPr dirty="0" sz="1050" spc="15">
                <a:latin typeface="Times New Roman"/>
                <a:cs typeface="Times New Roman"/>
              </a:rPr>
              <a:t>With </a:t>
            </a:r>
            <a:r>
              <a:rPr dirty="0" sz="1050" spc="-10">
                <a:latin typeface="Times New Roman"/>
                <a:cs typeface="Times New Roman"/>
              </a:rPr>
              <a:t>formal  </a:t>
            </a:r>
            <a:r>
              <a:rPr dirty="0" sz="1050" spc="60">
                <a:latin typeface="Times New Roman"/>
                <a:cs typeface="Times New Roman"/>
              </a:rPr>
              <a:t>s</a:t>
            </a:r>
            <a:r>
              <a:rPr dirty="0" sz="1050" spc="-60">
                <a:latin typeface="Times New Roman"/>
                <a:cs typeface="Times New Roman"/>
              </a:rPr>
              <a:t>p</a:t>
            </a:r>
            <a:r>
              <a:rPr dirty="0" sz="1050">
                <a:latin typeface="Times New Roman"/>
                <a:cs typeface="Times New Roman"/>
              </a:rPr>
              <a:t>ec</a:t>
            </a:r>
            <a:r>
              <a:rPr dirty="0" sz="1050" spc="-65">
                <a:latin typeface="Times New Roman"/>
                <a:cs typeface="Times New Roman"/>
              </a:rPr>
              <a:t>i</a:t>
            </a:r>
            <a:r>
              <a:rPr dirty="0" sz="1050">
                <a:latin typeface="Times New Roman"/>
                <a:cs typeface="Times New Roman"/>
              </a:rPr>
              <a:t>f</a:t>
            </a:r>
            <a:r>
              <a:rPr dirty="0" sz="1050" spc="55">
                <a:latin typeface="Times New Roman"/>
                <a:cs typeface="Times New Roman"/>
              </a:rPr>
              <a:t>i</a:t>
            </a:r>
            <a:r>
              <a:rPr dirty="0" sz="1050">
                <a:latin typeface="Times New Roman"/>
                <a:cs typeface="Times New Roman"/>
              </a:rPr>
              <a:t>ca</a:t>
            </a:r>
            <a:r>
              <a:rPr dirty="0" sz="1050" spc="55">
                <a:latin typeface="Times New Roman"/>
                <a:cs typeface="Times New Roman"/>
              </a:rPr>
              <a:t>t</a:t>
            </a:r>
            <a:r>
              <a:rPr dirty="0" sz="1050" spc="-60">
                <a:latin typeface="Times New Roman"/>
                <a:cs typeface="Times New Roman"/>
              </a:rPr>
              <a:t>i</a:t>
            </a:r>
            <a:r>
              <a:rPr dirty="0" sz="1050" spc="60">
                <a:latin typeface="Times New Roman"/>
                <a:cs typeface="Times New Roman"/>
              </a:rPr>
              <a:t>o</a:t>
            </a:r>
            <a:r>
              <a:rPr dirty="0" sz="1050" spc="5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1252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65"/>
              <a:t>Ö</a:t>
            </a:r>
            <a:r>
              <a:rPr dirty="0" u="none" spc="-190"/>
              <a:t>z</a:t>
            </a:r>
            <a:r>
              <a:rPr dirty="0" u="none" spc="-75"/>
              <a:t>e</a:t>
            </a:r>
            <a:r>
              <a:rPr dirty="0" u="none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17219" y="1785937"/>
            <a:ext cx="7877809" cy="4299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Planlama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, yazılım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geliştirme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sürecinin ilk</a:t>
            </a:r>
            <a:r>
              <a:rPr dirty="0" sz="140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aşamasıdır.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Proje Kaynakları: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İnsan, donanım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yazılım olarak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kategoride</a:t>
            </a:r>
            <a:r>
              <a:rPr dirty="0" sz="1400" spc="-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incelenir.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Maliyet kestirimi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;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bir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bilgi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sistemi ya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da yazılım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gerekebilecek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iş gücü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zaman</a:t>
            </a:r>
            <a:r>
              <a:rPr dirty="0" sz="1400" spc="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maliyetlerinin</a:t>
            </a:r>
            <a:endParaRPr sz="140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345"/>
              </a:spcBef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üretimden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önce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belirlenebilmesi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yapılan</a:t>
            </a:r>
            <a:r>
              <a:rPr dirty="0" sz="14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işlemlerdir.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Problemin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bilgi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ortamının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incelenmesinde,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kullanıcı girdileri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kullanıcı çıktıları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kullanıcı sorguları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dirty="0" sz="1400" spc="1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dosyalar</a:t>
            </a:r>
            <a:endParaRPr sz="140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b="1">
                <a:solidFill>
                  <a:srgbClr val="404040"/>
                </a:solidFill>
                <a:latin typeface="Calibri"/>
                <a:cs typeface="Calibri"/>
              </a:rPr>
              <a:t>dışsal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ara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yüzler</a:t>
            </a:r>
            <a:r>
              <a:rPr dirty="0" sz="140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mevcuttur.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Proje Sınıfları: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Ayrık, </a:t>
            </a:r>
            <a:r>
              <a:rPr dirty="0" sz="1400" spc="-30">
                <a:solidFill>
                  <a:srgbClr val="404040"/>
                </a:solidFill>
                <a:latin typeface="Calibri"/>
                <a:cs typeface="Calibri"/>
              </a:rPr>
              <a:t>Yarı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Gömülü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Gömülü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Projeler olmak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üzere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dirty="0" sz="1400" spc="7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şekildedir.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Maliyet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Çarpanı hesaplanması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15 maliyet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etmeninin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çarpımı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sonucunda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bulunur.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latin typeface="Calibri"/>
                <a:cs typeface="Calibri"/>
              </a:rPr>
              <a:t>COCOMO </a:t>
            </a:r>
            <a:r>
              <a:rPr dirty="0" sz="1400">
                <a:latin typeface="Calibri"/>
                <a:cs typeface="Calibri"/>
              </a:rPr>
              <a:t>Modeli kullanılacak </a:t>
            </a:r>
            <a:r>
              <a:rPr dirty="0" sz="1400" spc="-10">
                <a:latin typeface="Calibri"/>
                <a:cs typeface="Calibri"/>
              </a:rPr>
              <a:t>ayrıntı </a:t>
            </a:r>
            <a:r>
              <a:rPr dirty="0" sz="1400" spc="-5">
                <a:latin typeface="Calibri"/>
                <a:cs typeface="Calibri"/>
              </a:rPr>
              <a:t>düzeyine </a:t>
            </a:r>
            <a:r>
              <a:rPr dirty="0" sz="1400" spc="-10">
                <a:latin typeface="Calibri"/>
                <a:cs typeface="Calibri"/>
              </a:rPr>
              <a:t>göre </a:t>
            </a:r>
            <a:r>
              <a:rPr dirty="0" sz="1400">
                <a:latin typeface="Calibri"/>
                <a:cs typeface="Calibri"/>
              </a:rPr>
              <a:t>üç </a:t>
            </a:r>
            <a:r>
              <a:rPr dirty="0" sz="1400" spc="-5">
                <a:latin typeface="Calibri"/>
                <a:cs typeface="Calibri"/>
              </a:rPr>
              <a:t>ayrı </a:t>
            </a:r>
            <a:r>
              <a:rPr dirty="0" sz="1400">
                <a:latin typeface="Calibri"/>
                <a:cs typeface="Calibri"/>
              </a:rPr>
              <a:t>model biçiminde yapılabilir bunlar: </a:t>
            </a:r>
            <a:r>
              <a:rPr dirty="0" sz="1400" spc="-20">
                <a:latin typeface="Calibri"/>
                <a:cs typeface="Calibri"/>
              </a:rPr>
              <a:t>Temel,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Ara</a:t>
            </a:r>
            <a:endParaRPr sz="140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latin typeface="Calibri"/>
                <a:cs typeface="Calibri"/>
              </a:rPr>
              <a:t>ve Ayrıntı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Modelidir.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03505" marR="1061720" indent="-91440">
              <a:lnSpc>
                <a:spcPct val="119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Gereksinim, sistemin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amaçlarını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yerine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getirme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yeteneği olan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bir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özellik ya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da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belirtim olarak 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tanımlanmaktadır.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1252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65"/>
              <a:t>Ö</a:t>
            </a:r>
            <a:r>
              <a:rPr dirty="0" u="none" spc="-190"/>
              <a:t>z</a:t>
            </a:r>
            <a:r>
              <a:rPr dirty="0" u="none" spc="-75"/>
              <a:t>e</a:t>
            </a:r>
            <a:r>
              <a:rPr dirty="0" u="none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16267" y="1745033"/>
            <a:ext cx="7759065" cy="45186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42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Gereksinim,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kullanıcı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tasarımcı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ya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da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yazılım mühendisi ile ilgili olarak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iki amaca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yönelik olacak</a:t>
            </a:r>
            <a:r>
              <a:rPr dirty="0" sz="1400" spc="16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biçimde</a:t>
            </a:r>
            <a:endParaRPr sz="14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320"/>
              </a:spcBef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tanımlanmalıdır;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çeşitleri ikiye ayrılır;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İşlevsel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İşlevsel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olmayan</a:t>
            </a:r>
            <a:r>
              <a:rPr dirty="0" sz="1400" spc="114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gereksinimler.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spcBef>
                <a:spcPts val="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Genel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olarak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9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tane gereksinim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türü</a:t>
            </a:r>
            <a:r>
              <a:rPr dirty="0" sz="1400" spc="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bulunmaktadır.</a:t>
            </a:r>
            <a:endParaRPr sz="1400">
              <a:latin typeface="Calibri"/>
              <a:cs typeface="Calibri"/>
            </a:endParaRPr>
          </a:p>
          <a:p>
            <a:pPr marL="104139" marR="817244" indent="-91440">
              <a:lnSpc>
                <a:spcPct val="120400"/>
              </a:lnSpc>
              <a:spcBef>
                <a:spcPts val="139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çözümleme çalışmasında,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mevcut sistem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önerilen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önemli bir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 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incelemesidir.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Verisi Toplanması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yöntemi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şekilde 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yapılır.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Bunlar; </a:t>
            </a:r>
            <a:r>
              <a:rPr dirty="0" sz="1400" b="1">
                <a:solidFill>
                  <a:srgbClr val="404040"/>
                </a:solidFill>
                <a:latin typeface="Calibri"/>
                <a:cs typeface="Calibri"/>
              </a:rPr>
              <a:t>Sorma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psikolojik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türetme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teknikleri</a:t>
            </a:r>
            <a:r>
              <a:rPr dirty="0" sz="1400" spc="19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endParaRPr sz="14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340"/>
              </a:spcBef>
            </a:pPr>
            <a:r>
              <a:rPr dirty="0" sz="1400" spc="-15" b="1">
                <a:solidFill>
                  <a:srgbClr val="404040"/>
                </a:solidFill>
                <a:latin typeface="Calibri"/>
                <a:cs typeface="Calibri"/>
              </a:rPr>
              <a:t>istatiksel</a:t>
            </a:r>
            <a:r>
              <a:rPr dirty="0" sz="1400" spc="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yöntem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Yöntemleri: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Nesne-ilişki </a:t>
            </a:r>
            <a:r>
              <a:rPr dirty="0" sz="1400" b="1">
                <a:solidFill>
                  <a:srgbClr val="404040"/>
                </a:solidFill>
                <a:latin typeface="Calibri"/>
                <a:cs typeface="Calibri"/>
              </a:rPr>
              <a:t>şemaları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sözlüğü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olarak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iki</a:t>
            </a:r>
            <a:r>
              <a:rPr dirty="0" sz="1400" spc="10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tiptedir.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Süreç/İşlem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Yöntemleri: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Akış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Diyagramları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Süreç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Tanımlama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 Dili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Akış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Diyagramı, yapısal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geliştirme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metodolojilerinde kullanılan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tek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modelleme</a:t>
            </a:r>
            <a:r>
              <a:rPr dirty="0" sz="1400" spc="2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yöntemidir.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Akış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Diyagramı: </a:t>
            </a:r>
            <a:r>
              <a:rPr dirty="0" sz="1400" spc="-5" b="1">
                <a:solidFill>
                  <a:srgbClr val="404040"/>
                </a:solidFill>
                <a:latin typeface="Calibri"/>
                <a:cs typeface="Calibri"/>
              </a:rPr>
              <a:t>Kapsam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dirty="0" sz="1400" b="1">
                <a:solidFill>
                  <a:srgbClr val="404040"/>
                </a:solidFill>
                <a:latin typeface="Calibri"/>
                <a:cs typeface="Calibri"/>
              </a:rPr>
              <a:t>Genel Bakış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15" b="1">
                <a:solidFill>
                  <a:srgbClr val="404040"/>
                </a:solidFill>
                <a:latin typeface="Calibri"/>
                <a:cs typeface="Calibri"/>
              </a:rPr>
              <a:t>Ayrıntı </a:t>
            </a:r>
            <a:r>
              <a:rPr dirty="0" sz="1400" spc="-10" b="1">
                <a:solidFill>
                  <a:srgbClr val="404040"/>
                </a:solidFill>
                <a:latin typeface="Calibri"/>
                <a:cs typeface="Calibri"/>
              </a:rPr>
              <a:t>diyagramı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olarak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çeşittir.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 h="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7341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5"/>
              <a:t>Sorular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39127" y="1729104"/>
            <a:ext cx="5560060" cy="4660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8780" indent="-386080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Kaç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çeşit proje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kaynağı</a:t>
            </a:r>
            <a:r>
              <a:rPr dirty="0" sz="12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mevcuttur?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Maliyet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kestirimi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nedir 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için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yapılmaktadır?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Proje sınıfları</a:t>
            </a:r>
            <a:r>
              <a:rPr dirty="0" sz="12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nelerdir?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COCOMO</a:t>
            </a:r>
            <a:r>
              <a:rPr dirty="0" sz="1200" spc="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nedir?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Yazılımda Sistem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.çözümlemesi aşamasını</a:t>
            </a:r>
            <a:r>
              <a:rPr dirty="0" sz="12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açıklayınız.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Calibri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nedir 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amaçla</a:t>
            </a:r>
            <a:r>
              <a:rPr dirty="0" sz="12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yapılmaktadır?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Kaç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çeşit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türü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vardır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? Bunları</a:t>
            </a:r>
            <a:r>
              <a:rPr dirty="0" sz="12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açıklayınız.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Calibri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Gereksinim çözümleme aşamasında yapılan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incelemeleri</a:t>
            </a:r>
            <a:r>
              <a:rPr dirty="0" sz="12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söyleyiniz.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Gereksinim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verisi toplarken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hangi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yöntemlere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başvurulur?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20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yöntemlerinden Nesne-İlişki şemasını</a:t>
            </a: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açıklayınız.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20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yöntemlerinden </a:t>
            </a:r>
            <a:r>
              <a:rPr dirty="0" sz="1200" spc="-20">
                <a:solidFill>
                  <a:srgbClr val="404040"/>
                </a:solidFill>
                <a:latin typeface="Calibri"/>
                <a:cs typeface="Calibri"/>
              </a:rPr>
              <a:t>Veri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sözlüğü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 anlama 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gelmektedir.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Örnek</a:t>
            </a:r>
            <a:r>
              <a:rPr dirty="0" sz="1200" spc="-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veriniz.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Süreç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yöntemleri</a:t>
            </a:r>
            <a:r>
              <a:rPr dirty="0" sz="12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nelerdir?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Calibri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VAD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ne anlama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gelmektedir?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CACE3"/>
              </a:buClr>
              <a:buFont typeface="Calibri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Kaç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çeşit </a:t>
            </a: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VAD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diyagramı mevcuttur?</a:t>
            </a:r>
            <a:r>
              <a:rPr dirty="0" sz="12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Açıklayınız.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dirty="0" spc="-1050" b="0">
                <a:latin typeface="Times New Roman"/>
                <a:cs typeface="Times New Roman"/>
              </a:rPr>
              <a:t> </a:t>
            </a:r>
            <a:r>
              <a:rPr dirty="0" spc="-100"/>
              <a:t>Yazılım</a:t>
            </a:r>
            <a:r>
              <a:rPr dirty="0" spc="-65"/>
              <a:t> </a:t>
            </a:r>
            <a:r>
              <a:rPr dirty="0" spc="-8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0577" y="1781047"/>
            <a:ext cx="7517130" cy="456057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İş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sistemleri planlama</a:t>
            </a:r>
            <a:r>
              <a:rPr dirty="0" sz="2400" spc="-7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>
                <a:latin typeface="Calibri"/>
                <a:cs typeface="Calibri"/>
              </a:rPr>
              <a:t>İş akış </a:t>
            </a:r>
            <a:r>
              <a:rPr dirty="0" sz="1800" spc="-5">
                <a:latin typeface="Calibri"/>
                <a:cs typeface="Calibri"/>
              </a:rPr>
              <a:t>yapısının </a:t>
            </a:r>
            <a:r>
              <a:rPr dirty="0" sz="1800" spc="-15">
                <a:latin typeface="Calibri"/>
                <a:cs typeface="Calibri"/>
              </a:rPr>
              <a:t>üst </a:t>
            </a:r>
            <a:r>
              <a:rPr dirty="0" sz="1800" spc="-5">
                <a:latin typeface="Calibri"/>
                <a:cs typeface="Calibri"/>
              </a:rPr>
              <a:t>modelinin üretilmesinde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kullanılır.</a:t>
            </a:r>
            <a:endParaRPr sz="1800">
              <a:latin typeface="Calibri"/>
              <a:cs typeface="Calibri"/>
            </a:endParaRPr>
          </a:p>
          <a:p>
            <a:pPr lvl="1" marL="570865" marR="525145" indent="-215900">
              <a:lnSpc>
                <a:spcPts val="2060"/>
              </a:lnSpc>
              <a:spcBef>
                <a:spcPts val="47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5">
                <a:latin typeface="Calibri"/>
                <a:cs typeface="Calibri"/>
              </a:rPr>
              <a:t>Bilgi </a:t>
            </a:r>
            <a:r>
              <a:rPr dirty="0" sz="1800">
                <a:latin typeface="Calibri"/>
                <a:cs typeface="Calibri"/>
              </a:rPr>
              <a:t>akışı, </a:t>
            </a:r>
            <a:r>
              <a:rPr dirty="0" sz="1800" spc="-5">
                <a:latin typeface="Calibri"/>
                <a:cs typeface="Calibri"/>
              </a:rPr>
              <a:t>bilgi </a:t>
            </a:r>
            <a:r>
              <a:rPr dirty="0" sz="1800" spc="-10">
                <a:latin typeface="Calibri"/>
                <a:cs typeface="Calibri"/>
              </a:rPr>
              <a:t>yapısı </a:t>
            </a:r>
            <a:r>
              <a:rPr dirty="0" sz="1800">
                <a:latin typeface="Calibri"/>
                <a:cs typeface="Calibri"/>
              </a:rPr>
              <a:t>iş </a:t>
            </a:r>
            <a:r>
              <a:rPr dirty="0" sz="1800" spc="-5">
                <a:latin typeface="Calibri"/>
                <a:cs typeface="Calibri"/>
              </a:rPr>
              <a:t>birimlerindeki tıkanıklıklar bu </a:t>
            </a:r>
            <a:r>
              <a:rPr dirty="0" sz="1800" spc="-10">
                <a:latin typeface="Calibri"/>
                <a:cs typeface="Calibri"/>
              </a:rPr>
              <a:t>araçlar </a:t>
            </a:r>
            <a:r>
              <a:rPr dirty="0" sz="1800" spc="-5">
                <a:latin typeface="Calibri"/>
                <a:cs typeface="Calibri"/>
              </a:rPr>
              <a:t>kanalıyla  </a:t>
            </a:r>
            <a:r>
              <a:rPr dirty="0" sz="1800" spc="-20">
                <a:latin typeface="Calibri"/>
                <a:cs typeface="Calibri"/>
              </a:rPr>
              <a:t>ortaya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çıkarılır.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9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Proje yönetim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ts val="21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25">
                <a:latin typeface="Calibri"/>
                <a:cs typeface="Calibri"/>
              </a:rPr>
              <a:t>Yönetici </a:t>
            </a:r>
            <a:r>
              <a:rPr dirty="0" sz="1800" spc="-15">
                <a:latin typeface="Calibri"/>
                <a:cs typeface="Calibri"/>
              </a:rPr>
              <a:t>tarafından, </a:t>
            </a:r>
            <a:r>
              <a:rPr dirty="0" sz="1800" spc="-10">
                <a:latin typeface="Calibri"/>
                <a:cs typeface="Calibri"/>
              </a:rPr>
              <a:t>projede </a:t>
            </a:r>
            <a:r>
              <a:rPr dirty="0" sz="1800" spc="-5">
                <a:latin typeface="Calibri"/>
                <a:cs typeface="Calibri"/>
              </a:rPr>
              <a:t>yapılan işlerin </a:t>
            </a:r>
            <a:r>
              <a:rPr dirty="0" sz="1800">
                <a:latin typeface="Calibri"/>
                <a:cs typeface="Calibri"/>
              </a:rPr>
              <a:t>izlenmesi, </a:t>
            </a:r>
            <a:r>
              <a:rPr dirty="0" sz="1800" spc="-15">
                <a:latin typeface="Calibri"/>
                <a:cs typeface="Calibri"/>
              </a:rPr>
              <a:t>kaynak </a:t>
            </a:r>
            <a:r>
              <a:rPr dirty="0" sz="1800" spc="-10">
                <a:latin typeface="Calibri"/>
                <a:cs typeface="Calibri"/>
              </a:rPr>
              <a:t>ataması,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proje</a:t>
            </a:r>
            <a:endParaRPr sz="1800">
              <a:latin typeface="Calibri"/>
              <a:cs typeface="Calibri"/>
            </a:endParaRPr>
          </a:p>
          <a:p>
            <a:pPr marL="570865">
              <a:lnSpc>
                <a:spcPts val="2100"/>
              </a:lnSpc>
            </a:pPr>
            <a:r>
              <a:rPr dirty="0" sz="1800">
                <a:latin typeface="Calibri"/>
                <a:cs typeface="Calibri"/>
              </a:rPr>
              <a:t>iş </a:t>
            </a:r>
            <a:r>
              <a:rPr dirty="0" sz="1800" spc="-5">
                <a:latin typeface="Calibri"/>
                <a:cs typeface="Calibri"/>
              </a:rPr>
              <a:t>yapısının üretilmesi, </a:t>
            </a:r>
            <a:r>
              <a:rPr dirty="0" sz="1800" spc="-10">
                <a:latin typeface="Calibri"/>
                <a:cs typeface="Calibri"/>
              </a:rPr>
              <a:t>gözlenen </a:t>
            </a:r>
            <a:r>
              <a:rPr dirty="0" sz="1800" spc="-5">
                <a:latin typeface="Calibri"/>
                <a:cs typeface="Calibri"/>
              </a:rPr>
              <a:t>değerlerin işlenmesini </a:t>
            </a:r>
            <a:r>
              <a:rPr dirty="0" sz="1800" spc="-15">
                <a:latin typeface="Calibri"/>
                <a:cs typeface="Calibri"/>
              </a:rPr>
              <a:t>sağlayan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araçlar.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98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Analiz 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ve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tasarım</a:t>
            </a:r>
            <a:r>
              <a:rPr dirty="0" sz="240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indent="-215900">
              <a:lnSpc>
                <a:spcPts val="2100"/>
              </a:lnSpc>
              <a:spcBef>
                <a:spcPts val="35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5">
                <a:latin typeface="Calibri"/>
                <a:cs typeface="Calibri"/>
              </a:rPr>
              <a:t>Kullanılan modelleme tekniklerini </a:t>
            </a:r>
            <a:r>
              <a:rPr dirty="0" sz="1800" spc="-15">
                <a:latin typeface="Calibri"/>
                <a:cs typeface="Calibri"/>
              </a:rPr>
              <a:t>ayrı ayrı </a:t>
            </a:r>
            <a:r>
              <a:rPr dirty="0" sz="1800" spc="-10">
                <a:latin typeface="Calibri"/>
                <a:cs typeface="Calibri"/>
              </a:rPr>
              <a:t>ya </a:t>
            </a:r>
            <a:r>
              <a:rPr dirty="0" sz="1800" spc="-5">
                <a:latin typeface="Calibri"/>
                <a:cs typeface="Calibri"/>
              </a:rPr>
              <a:t>da bütünleşik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olarak</a:t>
            </a:r>
            <a:endParaRPr sz="1800">
              <a:latin typeface="Calibri"/>
              <a:cs typeface="Calibri"/>
            </a:endParaRPr>
          </a:p>
          <a:p>
            <a:pPr marL="570865">
              <a:lnSpc>
                <a:spcPts val="2100"/>
              </a:lnSpc>
            </a:pPr>
            <a:r>
              <a:rPr dirty="0" sz="1800" spc="-15">
                <a:latin typeface="Calibri"/>
                <a:cs typeface="Calibri"/>
              </a:rPr>
              <a:t>uygulayan </a:t>
            </a:r>
            <a:r>
              <a:rPr dirty="0" sz="1800" spc="-35">
                <a:latin typeface="Calibri"/>
                <a:cs typeface="Calibri"/>
              </a:rPr>
              <a:t>araçlar. </a:t>
            </a:r>
            <a:r>
              <a:rPr dirty="0" sz="1800" spc="-5">
                <a:latin typeface="Calibri"/>
                <a:cs typeface="Calibri"/>
              </a:rPr>
              <a:t>Üretilen modelin </a:t>
            </a:r>
            <a:r>
              <a:rPr dirty="0" sz="1800" spc="-10">
                <a:latin typeface="Calibri"/>
                <a:cs typeface="Calibri"/>
              </a:rPr>
              <a:t>kalitesinin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ölçülmesi</a:t>
            </a:r>
            <a:endParaRPr sz="1800">
              <a:latin typeface="Calibri"/>
              <a:cs typeface="Calibri"/>
            </a:endParaRPr>
          </a:p>
          <a:p>
            <a:pPr marL="269240" indent="-256540">
              <a:lnSpc>
                <a:spcPct val="100000"/>
              </a:lnSpc>
              <a:spcBef>
                <a:spcPts val="98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Programlama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lvl="1" marL="570865" marR="534035" indent="-215900">
              <a:lnSpc>
                <a:spcPts val="2060"/>
              </a:lnSpc>
              <a:spcBef>
                <a:spcPts val="5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dirty="0" sz="1800" spc="-15">
                <a:latin typeface="Calibri"/>
                <a:cs typeface="Calibri"/>
              </a:rPr>
              <a:t>Derleyiciler, </a:t>
            </a:r>
            <a:r>
              <a:rPr dirty="0" sz="1800" spc="-5">
                <a:latin typeface="Calibri"/>
                <a:cs typeface="Calibri"/>
              </a:rPr>
              <a:t>nesne-tabanlı </a:t>
            </a:r>
            <a:r>
              <a:rPr dirty="0" sz="1800" spc="-10">
                <a:latin typeface="Calibri"/>
                <a:cs typeface="Calibri"/>
              </a:rPr>
              <a:t>programlama araçları, </a:t>
            </a:r>
            <a:r>
              <a:rPr dirty="0" sz="1800" spc="-20">
                <a:latin typeface="Calibri"/>
                <a:cs typeface="Calibri"/>
              </a:rPr>
              <a:t>görsel </a:t>
            </a:r>
            <a:r>
              <a:rPr dirty="0" sz="1800" spc="-10">
                <a:latin typeface="Calibri"/>
                <a:cs typeface="Calibri"/>
              </a:rPr>
              <a:t>programlama  platformları.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8556" y="6483667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157" y="886142"/>
            <a:ext cx="12871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5" b="0">
                <a:solidFill>
                  <a:srgbClr val="404040"/>
                </a:solidFill>
                <a:latin typeface="Calibri Light"/>
                <a:cs typeface="Calibri Light"/>
              </a:rPr>
              <a:t>Ö</a:t>
            </a:r>
            <a:r>
              <a:rPr dirty="0" sz="4800" spc="-60" b="0">
                <a:solidFill>
                  <a:srgbClr val="404040"/>
                </a:solidFill>
                <a:latin typeface="Calibri Light"/>
                <a:cs typeface="Calibri Light"/>
              </a:rPr>
              <a:t>d</a:t>
            </a:r>
            <a:r>
              <a:rPr dirty="0" sz="4800" spc="-75" b="0">
                <a:solidFill>
                  <a:srgbClr val="404040"/>
                </a:solidFill>
                <a:latin typeface="Calibri Light"/>
                <a:cs typeface="Calibri Light"/>
              </a:rPr>
              <a:t>e</a:t>
            </a:r>
            <a:r>
              <a:rPr dirty="0" sz="4800" b="0">
                <a:solidFill>
                  <a:srgbClr val="404040"/>
                </a:solidFill>
                <a:latin typeface="Calibri Light"/>
                <a:cs typeface="Calibri Light"/>
              </a:rPr>
              <a:t>v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3779" y="949960"/>
            <a:ext cx="1907539" cy="184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9157" y="2050796"/>
            <a:ext cx="4859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Günümüzde </a:t>
            </a:r>
            <a:r>
              <a:rPr dirty="0" sz="1800" spc="-5">
                <a:latin typeface="Calibri"/>
                <a:cs typeface="Calibri"/>
              </a:rPr>
              <a:t>kullanılan maliyet </a:t>
            </a:r>
            <a:r>
              <a:rPr dirty="0" sz="1800" spc="-10">
                <a:latin typeface="Calibri"/>
                <a:cs typeface="Calibri"/>
              </a:rPr>
              <a:t>kestirim yöntemlerini  araştırınız.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79" y="2677160"/>
            <a:ext cx="33020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27120" y="6556057"/>
            <a:ext cx="1894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YMT312 YAZILIM TASARIM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dirty="0" sz="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MİMARİSİ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dirty="0" spc="-80"/>
              <a:t>Kaynaklar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17" y="1894840"/>
            <a:ext cx="7259955" cy="3966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“Software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Engineering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Practitioner’s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Approach” (7th. Ed.),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Roger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S. Pressman,</a:t>
            </a:r>
            <a:r>
              <a:rPr dirty="0" sz="1400" spc="1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2013.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“Software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Engineering”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(8th. Ed.),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Ian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Sommerville,</a:t>
            </a:r>
            <a:r>
              <a:rPr dirty="0" sz="1400" spc="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2007.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“Guide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Software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Engineering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Body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dirty="0" sz="1400" spc="-20">
                <a:solidFill>
                  <a:srgbClr val="404040"/>
                </a:solidFill>
                <a:latin typeface="Calibri"/>
                <a:cs typeface="Calibri"/>
              </a:rPr>
              <a:t>Knowledge”,</a:t>
            </a:r>
            <a:r>
              <a:rPr dirty="0" sz="1400" spc="1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2004.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”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Yazılım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Mühendisliğine </a:t>
            </a:r>
            <a:r>
              <a:rPr dirty="0" sz="1400" spc="-30">
                <a:solidFill>
                  <a:srgbClr val="404040"/>
                </a:solidFill>
                <a:latin typeface="Calibri"/>
                <a:cs typeface="Calibri"/>
              </a:rPr>
              <a:t>Giriş”,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TBİL-211, </a:t>
            </a:r>
            <a:r>
              <a:rPr dirty="0" sz="1400" spc="-55">
                <a:solidFill>
                  <a:srgbClr val="404040"/>
                </a:solidFill>
                <a:latin typeface="Calibri"/>
                <a:cs typeface="Calibri"/>
              </a:rPr>
              <a:t>Dr.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Ali</a:t>
            </a:r>
            <a:r>
              <a:rPr dirty="0" sz="1400" spc="1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Arifoğlu.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”Yazılım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Mühendisliği”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(2. Basım), </a:t>
            </a:r>
            <a:r>
              <a:rPr dirty="0" sz="1400" spc="-55">
                <a:solidFill>
                  <a:srgbClr val="404040"/>
                </a:solidFill>
                <a:latin typeface="Calibri"/>
                <a:cs typeface="Calibri"/>
              </a:rPr>
              <a:t>Dr.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M.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Erhan Sarıdoğan,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2008, İstanbul: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Papatya</a:t>
            </a:r>
            <a:r>
              <a:rPr dirty="0" sz="1400" spc="2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Yayıncılık.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Kalıpsiz,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O.,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Buharalı, </a:t>
            </a:r>
            <a:r>
              <a:rPr dirty="0" sz="1400" spc="5">
                <a:solidFill>
                  <a:srgbClr val="404040"/>
                </a:solidFill>
                <a:latin typeface="Calibri"/>
                <a:cs typeface="Calibri"/>
              </a:rPr>
              <a:t>A.,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Biricik,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G.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(2005).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Bilgisayar Bilimlerinde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Sistem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Analizi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Tasarımı</a:t>
            </a:r>
            <a:r>
              <a:rPr dirty="0" sz="1400" spc="1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Nesneye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Yönelik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Modelleme.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İstanbul: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Papatya</a:t>
            </a:r>
            <a:r>
              <a:rPr dirty="0" sz="14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Yayıncılık.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3420"/>
              </a:lnSpc>
              <a:spcBef>
                <a:spcPts val="405"/>
              </a:spcBef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Buzluca, </a:t>
            </a:r>
            <a:r>
              <a:rPr dirty="0" sz="1400" spc="-75">
                <a:solidFill>
                  <a:srgbClr val="404040"/>
                </a:solidFill>
                <a:latin typeface="Calibri"/>
                <a:cs typeface="Calibri"/>
              </a:rPr>
              <a:t>F.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(2010)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Yazılım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Modelleme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ve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Tasarımı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ders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notları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  <a:hlinkClick r:id="rId2"/>
              </a:rPr>
              <a:t>http://www.buzluca.info/dersler.html)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Hacettepe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Üniversitesi BBS-651,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A.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Tarhan,</a:t>
            </a:r>
            <a:r>
              <a:rPr dirty="0" sz="1400" spc="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2010.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Yazılım </a:t>
            </a:r>
            <a:r>
              <a:rPr dirty="0" sz="1400" spc="-10">
                <a:solidFill>
                  <a:srgbClr val="404040"/>
                </a:solidFill>
                <a:latin typeface="Calibri"/>
                <a:cs typeface="Calibri"/>
              </a:rPr>
              <a:t>Proje </a:t>
            </a:r>
            <a:r>
              <a:rPr dirty="0" sz="1400" spc="-15">
                <a:solidFill>
                  <a:srgbClr val="404040"/>
                </a:solidFill>
                <a:latin typeface="Calibri"/>
                <a:cs typeface="Calibri"/>
              </a:rPr>
              <a:t>Yönetimi, </a:t>
            </a:r>
            <a:r>
              <a:rPr dirty="0" sz="1400" spc="-25">
                <a:solidFill>
                  <a:srgbClr val="404040"/>
                </a:solidFill>
                <a:latin typeface="Calibri"/>
                <a:cs typeface="Calibri"/>
              </a:rPr>
              <a:t>Yrd.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Doç. </a:t>
            </a:r>
            <a:r>
              <a:rPr dirty="0" sz="1400" spc="-55">
                <a:solidFill>
                  <a:srgbClr val="404040"/>
                </a:solidFill>
                <a:latin typeface="Calibri"/>
                <a:cs typeface="Calibri"/>
              </a:rPr>
              <a:t>Dr. </a:t>
            </a: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Hacer</a:t>
            </a:r>
            <a:r>
              <a:rPr dirty="0" sz="1400" spc="8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404040"/>
                </a:solidFill>
                <a:latin typeface="Calibri"/>
                <a:cs typeface="Calibri"/>
              </a:rPr>
              <a:t>KARACAN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9275" y="6542087"/>
            <a:ext cx="162560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5">
                <a:solidFill>
                  <a:srgbClr val="FFFFFF"/>
                </a:solidFill>
                <a:latin typeface="Calibri"/>
                <a:cs typeface="Calibri"/>
              </a:rPr>
              <a:t>91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Muhammet BAYKARA</dc:creator>
  <dc:title>PowerPoint Presentation</dc:title>
  <dcterms:created xsi:type="dcterms:W3CDTF">2019-03-15T10:51:53Z</dcterms:created>
  <dcterms:modified xsi:type="dcterms:W3CDTF">2019-03-15T10:51:53Z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2019-03-15T00:00:00Z</vt:filetime>
  </property>
</Properties>
</file>